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0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26A8977-BF68-4AE2-8773-B3190DEFDEB5}" type="datetimeFigureOut">
              <a:rPr/>
              <a:pPr>
                <a:defRPr/>
              </a:pPr>
              <a:t>4/6/2011</a:t>
            </a:fld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AADC572-3D50-4690-815B-AD6230237BE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1042E-4D69-4661-B405-F80D25EF94A8}" type="datetimeFigureOut">
              <a:rPr lang="en-US"/>
              <a:pPr>
                <a:defRPr/>
              </a:pPr>
              <a:t>4/6/2011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1E09C-65BE-4E0A-9F33-73541494F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7FB5C7-E622-4DE9-B041-C97DC8240E3B}" type="datetimeFigureOut">
              <a:rPr lang="en-US"/>
              <a:pPr>
                <a:defRPr/>
              </a:pPr>
              <a:t>4/6/2011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8A12A77-D16C-4E36-A8E6-00B9446DE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8BA37-B6D6-49BF-9899-899C79791330}" type="datetimeFigureOut">
              <a:rPr lang="en-US"/>
              <a:pPr>
                <a:defRPr/>
              </a:pPr>
              <a:t>4/6/2011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7D79C-8587-4AE2-9028-7AAB689F6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DEA7C4E-EAF7-4336-830A-314FBA24D726}" type="datetimeFigureOut">
              <a:rPr lang="en-US"/>
              <a:pPr>
                <a:defRPr/>
              </a:pPr>
              <a:t>4/6/2011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421732-8791-48AD-8D4E-8D18A555C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23DB0-343D-4B1C-9D6A-3220D2586B4F}" type="datetimeFigureOut">
              <a:rPr lang="en-US"/>
              <a:pPr>
                <a:defRPr/>
              </a:pPr>
              <a:t>4/6/2011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678D3-E3C4-4464-803A-E658F9C39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8A55F-6C38-4E17-BAFF-DF899AE796E1}" type="datetimeFigureOut">
              <a:rPr lang="en-US"/>
              <a:pPr>
                <a:defRPr/>
              </a:pPr>
              <a:t>4/6/2011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52C6C-D01C-4DF5-A29A-8EE80ABAD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09B2D-C4A4-49F5-923A-E105B17AC247}" type="datetimeFigureOut">
              <a:rPr lang="en-US"/>
              <a:pPr>
                <a:defRPr/>
              </a:pPr>
              <a:t>4/6/2011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74AEA-BF53-4309-8D5A-FAF518D3F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40025-F879-4975-9CA0-0EE04EC04093}" type="datetimeFigureOut">
              <a:rPr lang="en-US"/>
              <a:pPr>
                <a:defRPr/>
              </a:pPr>
              <a:t>4/6/2011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0820C-BDBA-4A28-B9A1-858F2555B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322C3-297D-4102-8CCC-FA938387D9D1}" type="datetimeFigureOut">
              <a:rPr lang="en-US"/>
              <a:pPr>
                <a:defRPr/>
              </a:pPr>
              <a:t>4/6/2011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6EE16-1514-42E1-8A7A-88FCAFD66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7DCF3D-02C3-423C-AE40-AA4F648F98DD}" type="datetimeFigureOut">
              <a:rPr lang="en-US"/>
              <a:pPr>
                <a:defRPr/>
              </a:pPr>
              <a:t>4/6/2011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635A94-6F14-4480-AF5C-E5718BD3A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5161069-F048-42F0-A938-215AC34E124C}" type="datetimeFigureOut">
              <a:rPr lang="en-US"/>
              <a:pPr>
                <a:defRPr/>
              </a:pPr>
              <a:t>4/6/2011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AB287D7-245F-4DA1-AD4B-D02C57689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Chapter 38</a:t>
            </a: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Shadow of War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US Reaction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1" name="Content Placeholder 3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/>
          <a:lstStyle/>
          <a:p>
            <a:pPr eaLnBrk="1" hangingPunct="1"/>
            <a:r>
              <a:rPr lang="en-US" smtClean="0"/>
              <a:t>Hid our heads in sand</a:t>
            </a:r>
          </a:p>
          <a:p>
            <a:pPr eaLnBrk="1" hangingPunct="1"/>
            <a:r>
              <a:rPr lang="en-US" smtClean="0"/>
              <a:t>Thought protected by ocean</a:t>
            </a:r>
          </a:p>
          <a:p>
            <a:pPr eaLnBrk="1" hangingPunct="1"/>
            <a:r>
              <a:rPr lang="en-US" smtClean="0"/>
              <a:t>Pacifist movement result of All Quiet on the Western Front</a:t>
            </a:r>
          </a:p>
        </p:txBody>
      </p:sp>
      <p:pic>
        <p:nvPicPr>
          <p:cNvPr id="22532" name="Picture 5" descr="section_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441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Neutrality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/>
          </a:p>
        </p:txBody>
      </p:sp>
      <p:sp>
        <p:nvSpPr>
          <p:cNvPr id="23555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7150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200" smtClean="0"/>
              <a:t>Nye Committee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200" smtClean="0"/>
              <a:t>Appointed in 34 to investigate weapons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200" smtClean="0"/>
              <a:t>Said bankers and weapons producers were to fault for WWI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200" smtClean="0"/>
              <a:t>Neutrality acts passed 35,36,37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200" smtClean="0"/>
              <a:t>Americans forbidden to sail on the ships of belligerent nations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200" smtClean="0"/>
              <a:t>Americans not sell or transport weapons to belligerent nations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200" smtClean="0"/>
              <a:t>Americans could not make loans to belligerent nations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200" smtClean="0"/>
              <a:t>Belligerent nations could purchase non military goods but only on a cash and carry basis</a:t>
            </a:r>
          </a:p>
        </p:txBody>
      </p:sp>
      <p:pic>
        <p:nvPicPr>
          <p:cNvPr id="23556" name="Picture 5" descr="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4419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Results and the folly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 rtlCol="0"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24579" name="Content Placeholder 3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2400" smtClean="0"/>
              <a:t>The acts applied to both the aggressor and the victim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smtClean="0"/>
              <a:t>Indicated that we were abandoning our support of the freedom of the seas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smtClean="0"/>
              <a:t> we were no longer willing to fight and uphold our historic policies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smtClean="0"/>
              <a:t>Acts encourage dictators by telling them that their victims could expect no aid from U S</a:t>
            </a:r>
          </a:p>
        </p:txBody>
      </p:sp>
      <p:sp>
        <p:nvSpPr>
          <p:cNvPr id="24580" name="AutoShape 2" descr="data:image/jpg;base64,/9j/4AAQSkZJRgABAQAAAQABAAD/2wBDAAkGBwgHBgkIBwgKCgkLDRYPDQwMDRsUFRAWIB0iIiAdHx8kKDQsJCYxJx8fLT0tMTU3Ojo6Iys/RD84QzQ5Ojf/2wBDAQoKCg0MDRoPDxo3JR8lNzc3Nzc3Nzc3Nzc3Nzc3Nzc3Nzc3Nzc3Nzc3Nzc3Nzc3Nzc3Nzc3Nzc3Nzc3Nzc3Nzf/wAARCACYAKsDASIAAhEBAxEB/8QAHAAAAgMBAQEBAAAAAAAAAAAABQYABAcDAgEI/8QAPxAAAgEDAwIEBAMFBwMEAwAAAQIDBAURABIhBjETIkFRFDJhcQdCgRUjkaGxUmJykqLB0RZjgggkQ1OD8PH/xAAUAQEAAAAAAAAAAAAAAAAAAAAA/8QAFBEBAAAAAAAAAAAAAAAAAAAAAP/aAAwDAQACEQMRAD8A3HU1NTQUrtdqCzUT1t0qo6amQgGSQ+p7ADuT9BrrQ1tNcKSKro5llgmQPG69mB0n/jDUw0/Rc8c8InFTPFAIgBubcwyEJ7NgHB9NfbNDdKy2JRWu+xW4UqIphW2J4kakZUjLlSCOQwBzz6gjQO24e+puGslrL3SwV1RBW9d36senrI6SSCjpYoczOWAQMFA/K2cEDjR+xUFov810p467qGQ22sakkaa6TLukUc7drDj76B818LAdzrNopOgZzUql1r3EFUtLIf2rWbfEKsRz4nI8rebt5TrhBd+k5L5RWayXXqCaqqChX4SvneNFZdwZjIxGMYJ7/wC2g1HOprNI+q1juF2paXqKrdLbPBTF6mlinWaWQlQihAjEhgQcn0OmCG/XFbeLj8V07V0DAlav4x6ZDjg91cdxjvoGrcM49dTP3/hrEurbp1Bdo36gprhTNYS608NLS1sw8WTIU7dqoXYtnBPH8M65Q3myUouMNRbLuJrZE7Tqt7nEkcizLEEyH2tksCGHoCMHuQ3LcPfX3Wc9JXGPqBq6Sy3u+UYpCpZa54qiNkbJVvOCwyFJxuBAx769U/XNXHTx1QqbXcaVqU1Xyy0kvhCTww+CHU5bgDIJ9NBomppYi61pAG+Nt1ypQjMjuIBUIrL8wLQl8Y+uNGLVebbeImltldT1SL83hSAlfow7g/fQX9TU1NBNTU1NBNTU1NBNTU14lYIrO5wqqST7aDN/xIqGququlreGzELrCxT0JUhm/gDH/mPvrrcbsOlZa6ucM4o6Ooh5zhgsivAM89hMF59zqjd3kl606MEseJJ5ZKuQn0MmWUf+KxgfZdfepqCv6ur6ajoqULb62pirJ52dRmmRgmACc+fYr4A/s557BlVkrYacxT3GNqOOK9W+WpaQEtxHKXcjGeclgAPUd++n78P7gL9d+prfa562nnmuFZXrIhCxsjrsjV8892LYGPl0UuXSvTFNernN1JXtdZrnW/ExWumjYyAruAGEJZsB8E8DTXbIq6mgMHTvTtJaKZjuL1ZCkn+14ceST/iYHQZBavwq6xlojNtp7dVLMkIjeUYMYRlaQ7cgnzfc8/TTbFZL70rDf62122WSrqUp7ZalhUOUjRdnjPtztHG7n176fGst7qTmr6nqIvNnZQ0kUS49vOJD/PXKXpBpDuHUnUKP7rXf7bcfy0GDTQzWSoulLSxVM8VvqgFqGhI3TpGyRYwO5eSRx6nGeeTo/cel5abp3p+2x2lpbzPU1FdT0UpJEECqGKuM43NsjBB9yODzrVafpa6UEoloeqK6Yj8lyjWoX1xyNjevvrtVQ9VMgSKSz5DAtLiVSwBzjHmwDxnn3++gz5Y0uvTFDRXO9R0t1t1UkyVJCyhGWR22vgqrBchcL6oCARt1Um6P6feoaVerKmaeSnPxCikkZaqfeZN77Ryu8g7R/ZHOtDtcVs6ct8opZKKe4yyPNIUOwO7sWIXGSFHIAHsPXJ11W91ppqqqqKmnooKYAu09DLjB9Qwkw3bnAyPUDQZ14Edk6cuPT1pulOlNX1alpZIpI3ih8NRJkOFBZimAM9mPOhvTYkNJT0lRAkib7fBIIZ4pStPE7SyYVXLcyEenY51qzXKsaY/EVVaYgmUWjtNRGWb6lkcYx9R+vpwipLlebbi42e3nzEMl1HjEj34QcfcA99BlkLVFHHdaisK0t4aGGOkDQulSJp5fEkMLEdyJnU483lHoNaL+z1uTSywG2239nzvRw1U7SyValDjLS+IpGRggEtkEZznGqtrpKtqqpj6aqwktHLtanSYSUyHnvDI7MgPoUKZHPI7kKKSuperxBd7XFtucIaUwHxofFjAUSjcAy5BCNkcYj550DFZKzbDFSV94oa6uwRugCxlx77Nx5x3xx9BohVVdPSReLVTxwx5A3SMFGT9Tqgs1JTK8stJBQYHkecxruP6H0/30JHUc9WRDQ1tiEpYAO9VIQefRdoznnGG9NAYHUVlzzdaMfeZRqxFdrbMMw3Ckk/wzKf8AfQ6KzVctwlqrhc5pEdAqwU7TQIpHrgSHnH/OvtbbDTQO9LAK2QkYjqyJMDPJG7BJ+hYaA2CCMg8H1190lQG0Utcnx8UVDMHAUQwSU53Z9WjdlIPsTpyAGO2dB70Nvw8W3mlHeqZaf/xY4b/Tu1alrKWPeJKiFCnzB3Ax99KXUNLFeLxQz019jpo4UaRJYmzggbdu4OOGEgJHc+GOeNAG6wpqas/EK2tVztDT0lPsdI1ZpJy+/CIAM42swO3Lc8AYJB+4pVTtRVFWr2mkJembwZVWSKFl3eZx5Uy0aDynj0bJ4TrtbZV6ytMFRdzWPPTMYK1GI+FxICzAtITyF2eUjhjnRq62W2xxQy1nUVRWyCqp9qNVoQN0iruIbdkAMWx2OOdA6WWx2uzQGO10UNOH+d0XLSc5yzHljz3JOiIAHbVCknt1BRx0sVVAkVKixgGYeQAYAJJ+muc3UVlgQvLc6VAOTmQZH6aAprlNURQDM0qRg9i7Bc/x0vX3quigtFXJa6uGauWE/Dx4JDSFfID9CdZPcrUl7qqWWquly+KKKTG0E8TscfMxWKQZPOcORycYHGg22e706xM9JmsKttK0xD7TgnnB47ff9dAre9+uJlklqYSitjZFKsWxs5wcbyOPQ88847aD0fTVYluR4qtaOjp1ztD+CFA5JOYQT9Sfb767dNVlotFXLU3C6KKmYFI4mR94TcWy+cksScgHAA4AGWyBm3WCS3pWNPcDBTyZJih2hFTHJYsMZznJAHGAc4zqhHeuhbS0dNHWW+WeIbVKoJpO+cZVSf8A+aodZ3mmuFbS06baqgpjvqqdpHh8SQgGPkDIKDzYI/MuMkcc7N0T01f457gaTaJWIZkq/FLNnndlRg/1zoDFf1fT1T0dNZpCWqWDB2VELJ5gdglZedwA5BHfHPbjTWOuuFW9fVVFHVSFBGUqZPiY4GHJxGERdwzjIIz650B6u6V6do/BpfEWS5SqBHPXygpSx/LvbtwMYVR3IHoCQ2dJP0/aLb8NRXeCoYYaeeWcZdgoXPfCjCgBRwABjQWh074ywx1lWXp43D/DwwLCj8EYYDuOe2uHUkFNYOnLhV2mnp6GYIq+LDGqEAsBkkD0ydWrvdFxQeBXxU1LWMy/FDaeQpYbS3l5CtyQfTjnOgwnsFRc4qeG4wVlRwXqpqkTMvsqHOFZvdQMD6kaBPokMi+K0rTysq7ZJW3vkqMtuJJbBJwc4747YLVbaeCGgmiuIgNRUVkbR0szgs0SMq52HuD527diNJ1FQK3U7x0q1klAleX/APaiUKYyWcgADGSoUcYJAxzp4rKe03ItS22KkdEoKktH4YDJKfDCllI3Bu/J50BXpMlVr4VXZDHVP8PGOAkfZQB6Djdj+9xxo8yhgQex40r2kml6nWnppZmpKu3Cp2zPvKEOAAGPm7N2JP00Tul3tcIkpquvFO7ApnJVgSPQ47+2gD08VPbuoIaGkq4KeIMu2JwkrSHByo4DIR7knP15w27R7aQ36kt9lel8K7WZqMnzsYTE6jI7FeM4JycD0409KQQCDnPrnQZ31Fb2/a9S0jNHG7sw2gFmHc4Htk8n+fsDFsV64xrECRCN+9ixGXYYz6njsP0ye77fKeWpn8SGlJIO1ppCI0AHPJx8oyeTn6A+i47BrvLTjNU/w6BYItyofM+Mgc7cH1OcdjjQUq21qLvRmorPioo4Yk3QsWxvnOQrDkgCJ+B9O2uk9joZLfXNb4JRBFEz+K0eAxXBAHJz2Ockf4T30Uqk8XqNIaiOnp44kpgysdyxqBVMM5444OT/AA0p9U9f2ikSqpqG4T3itnVoWkSXbBHkYO1R82P8v19NB762vNuslatvs8BqHhJWV3OAzjOVXaCW7EHaFAIbkkEBvstD09dbHT15Ipg1OrTRfFcQMQMhsnggjHPt2zrO6WvTqienulzpTFHOZBUTxBVjRiQELL69sHuSGBYMFGDNX03a/jJrg0kEM9YgAo6NxVPncDgIoCFjxySAu31xkB36gene4iktwjalhBVJHlVjOxzvc5HnxnaP/wAmrnRlthN3p98pcqxcKKdVBwCeSG98emh0yy088VOyMIYtvFTN4w25yygKVjPqDgcHGCTzppt966b6dhkkN2hfxwCkJYGUDnAPmwODxnHvoPHWvWFuttzp7bV/Ezxx7ZqmGljDs57ohyQAONx98KOxOgU34l0lZcVprZYZ0ulUNkM1SyfuyAfO6gnyqOTz24zof1LDLc7jVVlLSTTwVDZJWnkCtx2LMFU/o2PbjS7SU8lsuAq7ZBa6Oq2NHgHxmZWHmDIqtgkZHBBxnQNccFW8pSEu6Z3YO9/Ec8liVBBYnknGc5/V9sBNu6aaqnRzIEeZ1JbPAOB5gCOAO41jct3q6djI9PaxIPMStFMMj6jxgTnPtqhW/iFf5adqOO92e3wODmKnopEyD942PP0Ogut+JFLNVPPXWIV1RK5klkjrdgckABQNudqDCjBHqT3OjHS/UlBc610S2GBvAkAZUzHG20lWLbuDkcEZ/qQipJW10DmG4RV0hGFciUspPA5MY4Gff/bT3RSRLTUiyU6iKo2IYlPhOpbGc9wPmyTweM4PbQFrNXxUKmGotlDP5MitMEZmjyeS3H7zA5HIJP8Aa76dxUUS240ItlyngZSHDUjZkz3JJxyTzn39tZ9b6GqM9Os0Eskc0saNNBExGNwLBhjIbbn0HGSMdg3Cpnrqyc3BK10eoeGCkhqRCFYZYJIo2kFkG8EswIPYcAgKsFHdLV1K8Hi1JoSzzolWyOYlcnczYY7SM988jJI5OjU9G1zmhnpZaqvqoZUkSrmfwYEAYMQu0DcCARwG4JBbQfwqGWrmhaGmp5JJygittO086hQRgygAAnazcgk5z6a82jrO826njg6htsoeOFWkDgxyAbW5BY4flD7H79tBes1dUUVwpJrlR1cMMdJJRgwjx4y0cg3N5RuHynuo4H8K16hanrHq6mWTwp3ykzqGVlOMeY5AGMcMR9PqTNJNLMZLmymKG47Xpo2OxRIoPLcFvM4HoD7au26gqJemLeDJJHMkIkMYHdiM+6kEZ9CP10CYKWneZUlmp44pAW3l2VABj15zg+/HB9taonyjHbHppAIkVnSFBIqSEyRou4Kw7kpgEH6hQR6yd9aAnyjOf00HCrpEqkKyklSOF9j7/f79tJl/vth/D9qyrmXEkkEaQ0yHMlQ+XJOT9Tyx/rgaZOrOoaTpixVV1rjmOFfLGDzI54VR9Sf+dflHqC+VvVN8muV1l3TTcBVztjX8qqOeB/z6nOgduoOp6rqjoi63mujijeW708AijJUBFikKqT68sc+/01nSsgkjCElw/wA4bAx7AY4062ik3fhleI5ASKO807uAPdShB+gzpZ6ZtsV1u3gzzrCiK0hcqSMLyeAOeAePXgDvoGPou6TvUxJv8OJHVSwAyoJGMMSApB8wx3OBg5OtCslwe/olxrEgR/HMMgR5EaaMRgqhjUnIcMG8i5B7gjXuS1Wzojpdr7WtHDWGLNHC8gaV5CMjLjufUhNq+5b5jR/A3qi3m4Vtn2RUni4kpowuA7cBiWLE7jhOM4OOO3IF16UeJJKyWnaGEAsZKjEGc8fIhMjHt80kfpr1S01NSzRUsEvwVS+DmBEhZicgAbN0hHByS55BBGcA6XV04qadoi20kZVtoba3ocHg6ApL0/aY54p5opGY4lbwS2cfl8q44yeO+SSeTnQLctk+LSSapASmXys0zne74Jx+9Ztp5HAP8OcD16J2RGsnSmioADsTazSMccZBUgDOeQOQewzw8R3qR5EpLLZqto+MTzQtTwICe/mAY+/A59/XXK7Wq91LvJT1VK5ZNu1t6Lx2wp3gH6jB/lgM+rbXUCJI6AQeC7bQZInXcABnuQMZDd8HGORpbuPTc8w8OYU0jcgGOkkCoe3zDykD1I784BzrTKTpe6vOZaqKCkn8Xcs1MVfHseQpH9frqperRdbftJpqmtadiry0oMxI9MqR5e/cYHfQZBWdFzrGHog/iKzbyEZMcdhnPrnnj+uCFonvFqi8KoSWvpcbDtCGWNcfkIcnjIOCMeVfbWmUnStwmpJvi6GeNWXO0+CS57jgn69jjSreJ7bbqz4Wso54qsyEj4vfEMemCQMt68N798cgSsHV9DP07cZqmcWe/wAEryRRPK0TOvlP5vK/5uCD2zjVem6ipa2pNPTV0kzTELPNFLv8NVDnLMTuIztAOCMswzk816ezo6CsqIKSOmZfLmPwiTnjEjFSxx6A/wBOV++9NqkqSRQTRg4k20zK+B3B2Yye/wAykn3B0D7bJloJIal2WmVHSZBxz51LKoHc7Sw4Hr30cuNxtt/roKuOnqVhpowz1T0pkCq24DMec44bLFWAyc41jUd6vVsgSjqqtq2hnXKNGxEsYHcruBP0OQTjg4yM6H+GV4s9vWOWa7KwljaOWqqJCNzFwYwcsdn5xjt35OgdqGhtdZVV9RU1C3OneOOUTzSiSPBUqcAYQfL6DXpY6qNh/wBN1FRJF3CVI8Sm7cbXYh8dvlLD2GgNPUU1ZfYLvNa6WkDROJw0gO5iA0bMu0bjh1IIBPJHcHVmx01TNSSz3e011XWeKWFTGTAzJxjGWVsg5wPbGgtXu3QVtBBdWi+GlmjjeTYGiaNiM5LjtjtlxgYxlOSG8KCOSdBOm5o2mrY6WWeajDIY2mkd2iYgq0Z3ksGBXJU9t40e2/U6DAP/AFEX2SovNBYYpP3NNGJ5VB4MjZAz9lH+rSD01bkNTDWVALxwzgMoXI8pDHn68D7sB66bvxdpYqzre5VFMdzxbIatDyQPCXDADnH1A9/bXDo6z1lxFTBRRRNBEI5XmklREjGW2v5clskMMAEglgc8EB96NdKGxX+1XULPDdY1VSJVBRlyUkGTyOQc4xwBnuNcYqVrbdYZrfDKZ2lE1OkcYMmQ3k8uTztA4JI5P30+UnSlLaqaCuvtWxSEhQ5ZqODcewC48SQ+2Ao9tG7bcqGlkSGjpJ46dpQspiX4RQCcF9ozI3v52z+mgyH8TbheL3dqOgmoJ0a20iRGCOJ/KxXexwRkeUDI5xtPJAzrn090lXi3U15jqUs1XTVpUTV83hLIQRtMfBOQ4KnjHI+urdyuFXTdb3SolAoHmqwGSpkACIvCdx6AcnHr375aqO1TXfqajilijqaeSFooGYt46xFnYtLyQF7shxkkoVxyQDLWdaVtK0lvulvqZ4hMymvhkKxzjBKrG0YzgsCPfAxyeNOhu1BSW2KWiVXpTGrRGLCRhW+Xngc5HAyee2s4uFH8XQ0FMaqVp6Vn8aOEeJ4ZJAIAXvwhIPHJHGGI08WXqa0yM1ughmpXpIVfwGVWKp2HyM2DxyGwR66DhUX2ukLOWjoo1/Mw5/UkEj7FFOvtmvYSYtWTVsqSABZGjJQEkYA25zn3wo16auoJqwNR0NK1QF2JJ4LTMgB7DYCox7Bhq+kMVupp7jXw0xIAZjFSLG498ks2T+ug6Xy+w2owxiF555TxGjKMD3JPbXW2XuguDLHFLsncblhl8rsuAdwHqORyMjnQq81tLJRT3G2VURniXc8boWSoA42Ee57Ajnn1GhH7dhq+oLXcEqIKWkpaaZ5tsy5aMhAqkYyw3ZIxgArnJ5ABzutJ8dRSU4KDf/8AYhdf1XIz/HSjW9OXaiiaSkqaZ485KQQNCQPUn96FP664XS/W64zLJQpJGxILTrM8TOMZGNrDP8+3bUFdUx7WoK2vMeBlJpkaRcj8yvwR68BiRoBDwfFkftB3YgHwGq6FpVx3IG4Egf4cg49NdarpKtuFHsmj8SHaJI40xtTOfNEy/JjjyhRkEcHGdEvFpqskVNNT7pTtaaiYQMWPZWVjsZu3DkE+i6Y7BTVlI+2SaealkTMZckbD9VfzqfpuI47LoPzn1nZKq0VsaqfFcbpQssTpIAOS20kjjBztPtlVOrXTUaVtygbe84qgaeoJwAQ6kgPzzh1DBhz5TnkHG1fiL078dRmupwS8fMwdy0YUDG8p6EDuy4bGeHHkOV22zG01FRXU0kk+8/uIo4siNmG1iAMjaEJUMOG3KQOF0GnXGpt9TfqaShjqEqYqdqdTTyRxupBUjaGID45Ug8HJHOvcN96lrZXp4KONHiYpIVhO4nLYJ3MVTcNp2nkbu5767S0jNcoaVrTHLU72kkarqPEhcsrAMBgnPkP5V7DvqrcbS1JBU1FCYJJYoZF20ZKJSMBuGPOSvIxgFRjuug40Vzr7X11SRXegqESvphC9YwXwzLuJRcpxwMLzzluONaHnWLV9+rHSM3Coap8eRUEbPhXBdQTgErxuAGOQWB7Zxs5U54xj7aD8wdbUVVP+JF6+Cfw5/j8CRzhFBXdk8eyk+/GjP4K1dRQdTXmmkASV0jLjdkZEyp3zzzIPfXD8Z4JbJ+Ij1gLGCthjnKKcZIUxt9M4BIPPfVH8P6tZOtHnhikp6aqpZYIXlPG9UBQs2MZ3Ip++g1O50t1hoK+asjRkjrg6Kq4G1pAiHt82x2yeTwPpoBfTXW9UmUwPT7pEYZeJkdJXQ4YHbg4zhg3P31qVbPDcaOKngmRaibw5UXO7aFcNzjOBlcZ7Z1nfW1NHBPXSFgGSskCDfg+ZEkyR6jczDPcccjQUaXpeL8R6trhc5JhW0irBItS3Bj8xU+RIyxzu9R27n0arV+FlpoH3maQvjBaONQWHsWfe3oOxHbQL8FKsTXO8LtVSIIfkdGU4d+237+vP31qtXW0tFH4lZURQIO7SyBQP1J0AiPpGyrgT08tWB2WrneZP8jEr/LS/XUdNF1PWU9HFDDBDQ08QhjQKEy07EhVHuEyQDjOffTBW9U0UCFo4p5RjIZgIVI9wZCue35cn6aTRdoK673Gd4bfXmrEJSjgrZPHXw1IyB4Qznd3zgc86A9T5lEsNPQvLvYGOaKRGeEdwCN2OMd9wPPodGKOkr5C8tW0S749sabCTGcYzjcVPocc+vPsIgts1ckbQ9PQUIABD3STxXH0EaEg/qw+2rf7BZAzG/T0sjjDmiiggUfYMjMP8x0FSOwV9bM0NzULCw88iyByffaTypOD27BiBjjXiv6KeaCOnpZ0jjEQR3K4LHk5AAwOTkdxwMggAa+VEXS9OpiuXVVSz/wDev7xsf0R1/ppRucgrJGHTtPeqqJAR41PVVTI318SRtg/l9+2gb5OmjV0FQi07RTFAFLMEJBOTgrkA8YHJ9yOca7UXTM1JUUuDHUUbRhZ6eowWibjO1hyV7kqcjP3yua2mlvlwerJ6yjtNLRL4tU6XOWqeNTxyQ5RTwRjdn6ademK2tsVlmqrncrhcHragigiuB2yeEvAfbjcA3zEEDGVzjk6AlcukAk4qbZM8bE7Su0PhG4IIPDrk5KHuCeQwDDrdetKW1xNCIVqayI7JkhlAhhb2aU8A/wB0AvyPLoL1B1FdhZKeIK0b3Odoknw0W1ApJC/mAOMBvmILEDsSC6LtsNfcPDrKgwtAXhjaMOquRuJUDIVGUZwFGMhj5iDoON66jrr/ACrTh1uU74aO20gO1QVBD7TwQMqd8pA9lU5wzdMWi3zUazQR2/8AaLMzz0lU/wAQHw7bWLHzFsbfPggnnGdUrV0vb7ZdzDbWiqKeolykzxtPCZACdsgPAOAAGRuCDkAHBM3S7UtRQRSdQVdtpkK7hAIBLKvH/c4U/ddBVubhTBHRUaUkizkNS/EeJDJt3hsRIC23K4yAuexHoaXUVdbo+n4qur/Z1NVS04WmpaKACRXIwFMhG5QG9FCnj150Hlqkmao/Z0SwJEQPi7ip8KPEjkgNgAHEx3DIJwMAngA5qxZbjPT2V6ioqTIN8xcrsUbO+QCi7kD4wGJwFUYDEO9BQVF461ssVRIrKave9PH5kRIyXGT2B8hGMnljyTnW9jtrOPw0t6vXzVaopholMIlHeWZ8FjjsNqBAMcedhxyBpGdBjf4729LrDTSU6eLUUZZGCqcoWAIUn+8CMfUAfmOsy6fu0tvoUkpKqogKt+8JHiwMSMbZUxypA79we2eMbVeUhrL5XW+5eaGucpAAQrq/h4aMA+pRVI9yqnjcpGMX6yVNiuklTahVJTKdsrfP4WffByUP94fTzcEg72j8Q57Wxln3Unitkkt49PKfcMDyePUq4/MzkY0au1YnVNqra6IUzI80P7lWWdZGCMrAcHsNp5XI4++s5pLjcbdStUS7GpZF8OaOlAVc54LAq0fHqkiqAOwXOdEhc6ixo70L0cdHWoPFxTiNZQoJ5C+ImVJPybcHPY9guWGtqel6qploqZY0q1SOXbPsY4bPlLOe4JGAVPsRp7tvV1qo2SaqtSRStwKhtwkJ+rSDH8JDrKarqyongdKuhjniYYLUc64P1IwSf1OlyoqreC0luq6mhmPzIITGD+quf6AaDYzUWG8ymqqLiDLK7BPGQTEc8Z2OQTwPygDjA9T6r5bZS2vqWvtEFvuLUVDTSQmeHKp55FcFeCOxbHGSc6xsVAiQSLcEeYAFWWWQZAGOcjjv9tcau93QoaV7nVGlf5oVqiyEHvnBx/HQNlm60F2roKH/AKQ6bmqJMqjSQOMnBOO574wB7nRarv1ZSQyGDpfpOF46mKFkS3PIUMke9WbjjAyPfKsMcaXA/RENSogaZY1qATLJ4pcJvl+XbjPHhHPB/XOiBmtcdNJJcrVURsr07uzYAJeEZGWk5ZmLtnnAySB6BUvXXfVFruFTQwyUVvaGRoy1Fb44d21iCQSu4cg+2qM11qL5biLrdq641UgVIonqHZjKx4VY+xA9/XPGu90uMNouE9tpraFqN6iVQkLHO+Nwo2FgflYcH82Mdxpy6E6CmutZU10yLTNLI4nkVeKVTn9xHj/5PRmB8g8oO4naFjoGxx0lvUIvjRxz+KY4iJDUVIOFYgd44uQvoz7m7AZcFWrrKkw1tQIpWLZilfafKAT5pCTgDnyLgd+dGZKW3WClWN2qPGCYilSDeYlHGEyCq49v5aTPxBub2jo2rqEqhJLcR8PE8wJn2nJcknsCAVAHHmB+mgXOq+ooL2yQy1lXHb6chYHh84ik52s68clTnuCNyheVcGjbrjPRSuJuqKf9nMUVmw4cjlhw6gEg7j35ye/bWculfTQpWNI8QqMhW34Zx3Jx3xn17E6qyStKo37Bj2QAn7kDn9dBq9b1TA0Q+P618cjHkpIppSeeVyQmB6Z3Ht6aXY+qLfHVStRwZQeYtcT4uTyMrGAQDg/mL40kRO8ZzGzBu3GrlFLTQRzGePxJyAFV0yo559Qf/wBxzngGqW5S1s0Qqq1KWmTiKNVAkA74CKQIx9AYx7n10USollSnt3TdOscc0gTxdhYL3ycgebgEkKNo93PZbttsqLxWR08dNWyksVURU52EfNjgeUcDsPc60vpOiqqGQyUSF5gD49TAviR065wqJtJ3yfXJAJwuBuYAx9N0dRRVtP09TSnwYPDac55LBvEk3EHucjP952HZRjSNue/fSj0/UUluo6qrdc1Jl2Sebcw/NycckklifXkntw2bs8g/y0GefiLaFuFWQJCJpY02xbsLLsJII5BWRckhl3HBGRjSzbYqmprEhutxlLIh8Ks3qlVGw4w5yrSLjHOx8/XWq3jp+iuskc8yFKmIqY50VSQVORkMCpwe2Qcc476oT2y8Q1VH8LJS1Ebuwq/GhVI1QdtqDnccknnkjnAwAGddR9HzVsK1y3JDcIFwa2HFLM6jt4gzhiP8KH6+mhNr6I6zpjIhEdTS1A3SU08QaKUgZG9cEbu3nB3D341r6r1BTT1MdLRW80rMWhUybQnlHGAvOTnv9eRgZsVpvMsUcKUVLIJKeTxm+KePbJwEUEDdg5OT3GNBgdz6CuFJK01xtVPTNw/wyVkWxgT6u75T/V+mj1i6egFG6XGgrKNCcBobhMYRH2J3cg9+wB1rNu6fo3iSprLd8PWknf4dXJIe5xh8gnIwfTvofc7V0bSuI69qSGcHP72XdIfXndkn0P6DQK8fTfS1fbKw3GGCuRTu30tak0w7YbxAqFickebJ47nIGkW9/h7bJqaau6eufiLGoJpqhSSORxujGVOPR0U/XuRr9HTWnDyUVXc5Nxy00FM+485+ZU5BGQffj1AIo3K0WuWQ11NXwCpiyQZR4NQuOT2HmPHZkJPvoMZpehaqqpfESknFQiCR4llUZQ55XcPNnsMeU+hJ41Vq26luk89vVp6mSYAS08lMqtGAzNkgjyY3vzkYGQSBxrbjBJNTwybWnhMjEtTAxMGxghl24B5B3qAx+2RoJXpcI5PCMKU8bkGYVNwk8JiOQDCUHc+gGPbQCeiOiqeOd7nfK9DO7Zlqw/nYnkpCO4+suMnOE/tnQFvdipZUo4muEVJGgSNKZGWOMDjG2Mb1H3H/ACQdBSU9ro6WSS6234iMCUlQ3ilgThOWGV7AqducAHGM64XipqLnR7Z5qpIM9sGGLv2CLhMevnm9O+gsteKCtEktvoqadIpWzKYp0LgE+YsSCcYwSfKCMZ7ZzTqW7zVTD4u20qiCdoYYI5fFFVL5T5iedq4ViCc+YA43Egs/T1TPNF4P7OnplOKdkpoYjuPYb1ynOfWQn6HUuHQHVDOqvHSq9KokZaYxYiyS5ZWfZjJJzjPoMkDgEHqmeeqnjWdvEkjGC5BUvjgnb2xkHGPQAdgNBYosyGNhJ4nyrGqZJbPbGtdoukLtcybr8HQVCRoAa2eoRvKAMDbCxzxj/jHGmKy9F3o00lRRtSUYbIJp0MLy/wChWHp+fQZZD0RWyQg3BkpKkgCOkjjDSk8Y3DI2n7nI9cc6cLN0jSWV0lipEqa/aFSSeULFG3fK43O7/RVGOyg/MdO6f6Lgo6cm4oss4ztAPlGfcY+vIJIPrnTPS08cKIqoC8SiMSGMKSMZ9ABz9ONAjUHTt3qKYeJgKw2kVKhExn0hGSV9hIx/wA8hiFgelsr0VFM0k8h80krlV788L2Uf2VxntnknTBge2ptHtoFqk6VjSULVyJPSqOISvDH3b3+g7c/qWTaffX0ADtr7oJqampoJqampoJryV5z66mpoPuNeXjVwQ6g/cZ1NTQDa/py0XBNtVbqVznO7wV3fxxqrT9H2SAEJQxBSMEBQuf4AampoCNNZ7dSoq09DTRhRgYiHb741zrrHb64KKmmXykkGNmjP6lSM6mpoPVHaLfQSeLTUiLKeDLjc5H+I5OPpnV8jIxqamgijaMDXwAgnJzz/AA1NTQetTU1NBNTU1NBNTU1NB//Z"/>
          <p:cNvSpPr>
            <a:spLocks noChangeAspect="1" noChangeArrowheads="1"/>
          </p:cNvSpPr>
          <p:nvPr/>
        </p:nvSpPr>
        <p:spPr bwMode="auto">
          <a:xfrm>
            <a:off x="74613" y="-631825"/>
            <a:ext cx="1485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4581" name="Picture 4" descr="http://www.npr.org/programs/atc/features/2001/dec/cronkite/keepuso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228600"/>
            <a:ext cx="1333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http://t1.gstatic.com/images?q=tbn:ANd9GcTET4wGTUzqjJYJAvjB7MsJTvWScQESkF5PM3NVavNMrl2R2SMY5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28800"/>
            <a:ext cx="4114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America dooms Spain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 rtlCol="0"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/>
          </a:p>
        </p:txBody>
      </p:sp>
      <p:sp>
        <p:nvSpPr>
          <p:cNvPr id="25603" name="Content Placeholder 3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smtClean="0"/>
              <a:t>Civil War in Spain was an example of how we applied the neutrality laws and refused to aid the victim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Occurred in Spain 36-39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Fascist Franco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Supported by Hitler</a:t>
            </a:r>
          </a:p>
        </p:txBody>
      </p:sp>
      <p:pic>
        <p:nvPicPr>
          <p:cNvPr id="25604" name="Picture 2" descr="http://2.bp.blogspot.com/-jDi-vPA0uPQ/TWqn6n5L8-I/AAAAAAAAAng/1QLx1DiIqF0/s1600/12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38957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US reaction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 rtlCol="0"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/>
          </a:p>
        </p:txBody>
      </p:sp>
      <p:sp>
        <p:nvSpPr>
          <p:cNvPr id="26627" name="Content Placeholder 3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2400" smtClean="0"/>
              <a:t>Arms embargo on Loyalists and Franco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2400" smtClean="0"/>
              <a:t>FDR not help Democratic Spain because supported by Catholic Church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2400" smtClean="0"/>
              <a:t>Our actions helped condemn a nation to death</a:t>
            </a:r>
          </a:p>
          <a:p>
            <a:pPr marL="742950" lvl="1" indent="-28575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2300" smtClean="0"/>
              <a:t>The Lincoln Brigade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2400" smtClean="0"/>
              <a:t>The Spanish Civil War was a prelude to WWII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2400" smtClean="0"/>
              <a:t>US reducing military strength as it went on</a:t>
            </a:r>
          </a:p>
        </p:txBody>
      </p:sp>
      <p:pic>
        <p:nvPicPr>
          <p:cNvPr id="26628" name="Picture 2" descr="http://1.bp.blogspot.com/_ukbSzbjpZ8Y/SuXFgooPJEI/AAAAAAAAE6g/WH86rCS2p18/s400/Abraham_Lincoln_Battalion_butt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3" y="2057400"/>
            <a:ext cx="329088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Appeasing Germany and Japan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/>
          </a:p>
        </p:txBody>
      </p:sp>
      <p:sp>
        <p:nvSpPr>
          <p:cNvPr id="27651" name="Content Placeholder 3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2600" smtClean="0"/>
              <a:t>1937 J attacks C</a:t>
            </a:r>
          </a:p>
          <a:p>
            <a:pPr eaLnBrk="1" hangingPunct="1">
              <a:lnSpc>
                <a:spcPct val="70000"/>
              </a:lnSpc>
            </a:pPr>
            <a:r>
              <a:rPr lang="en-US" sz="2600" smtClean="0"/>
              <a:t>We keep trading since no official war</a:t>
            </a:r>
          </a:p>
          <a:p>
            <a:pPr eaLnBrk="1" hangingPunct="1">
              <a:lnSpc>
                <a:spcPct val="70000"/>
              </a:lnSpc>
            </a:pPr>
            <a:r>
              <a:rPr lang="en-US" sz="2600" smtClean="0"/>
              <a:t>To invoke neutrality would mean to cut out China</a:t>
            </a:r>
          </a:p>
          <a:p>
            <a:pPr eaLnBrk="1" hangingPunct="1">
              <a:lnSpc>
                <a:spcPct val="70000"/>
              </a:lnSpc>
            </a:pPr>
            <a:r>
              <a:rPr lang="en-US" sz="2600" smtClean="0"/>
              <a:t>Quarantine Speech</a:t>
            </a:r>
          </a:p>
          <a:p>
            <a:pPr marL="742950" lvl="1" indent="-285750" eaLnBrk="1" hangingPunct="1">
              <a:lnSpc>
                <a:spcPct val="70000"/>
              </a:lnSpc>
            </a:pPr>
            <a:r>
              <a:rPr lang="en-US" sz="2500" smtClean="0"/>
              <a:t>FDR urged efforts to stop aggressors with economic embargoes</a:t>
            </a:r>
          </a:p>
          <a:p>
            <a:pPr marL="742950" lvl="1" indent="-285750" eaLnBrk="1" hangingPunct="1">
              <a:lnSpc>
                <a:spcPct val="70000"/>
              </a:lnSpc>
            </a:pPr>
            <a:r>
              <a:rPr lang="en-US" sz="2500" smtClean="0"/>
              <a:t>Isolationists were outraged</a:t>
            </a:r>
          </a:p>
        </p:txBody>
      </p:sp>
      <p:pic>
        <p:nvPicPr>
          <p:cNvPr id="2765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3810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Panay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 rtlCol="0"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/>
          </a:p>
        </p:txBody>
      </p:sp>
      <p:sp>
        <p:nvSpPr>
          <p:cNvPr id="28675" name="Content Placeholder 3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smtClean="0"/>
              <a:t>An American gunboat in Chinese waters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en-US" sz="2100" smtClean="0"/>
              <a:t>1937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en-US" sz="2100" smtClean="0"/>
              <a:t>Could have meant war, but Japan apologized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en-US" sz="2100" smtClean="0"/>
              <a:t>Compare to Maine Sinking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In Germany Hitler began rearmament reoccupied the Rhineland, occupied Austria, demanded the Sudetenland and was given occupied Czech, and the demanded the Polish Corridor</a:t>
            </a:r>
          </a:p>
        </p:txBody>
      </p:sp>
      <p:pic>
        <p:nvPicPr>
          <p:cNvPr id="2867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76400"/>
            <a:ext cx="37719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Hitlers</a:t>
            </a:r>
            <a:r>
              <a:rPr lang="en-US" dirty="0" smtClean="0"/>
              <a:t> Belligerency and US Neutrality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5025" y="1547813"/>
            <a:ext cx="3521075" cy="4525962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/>
          </a:p>
        </p:txBody>
      </p:sp>
      <p:sp>
        <p:nvSpPr>
          <p:cNvPr id="29699" name="Content Placeholder 3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40513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smtClean="0"/>
              <a:t>1939 Germ and Rus sign non aggression pact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en-US" sz="2500" smtClean="0"/>
              <a:t>Now AH can focus on Poland and Europe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US immediately declares neutrality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en-US" sz="2500" smtClean="0"/>
              <a:t>Cash and Carry good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en-US" sz="2500" smtClean="0"/>
              <a:t>Declare danger zones for no sailing areas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en-US" sz="2500" smtClean="0"/>
              <a:t>We favored Brit and France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en-US" sz="2500" smtClean="0"/>
              <a:t>Improved US economics</a:t>
            </a:r>
          </a:p>
          <a:p>
            <a:pPr marL="1143000" lvl="2" eaLnBrk="1" hangingPunct="1">
              <a:lnSpc>
                <a:spcPct val="80000"/>
              </a:lnSpc>
            </a:pPr>
            <a:r>
              <a:rPr lang="en-US" smtClean="0"/>
              <a:t>Factories crank back up</a:t>
            </a:r>
          </a:p>
          <a:p>
            <a:pPr eaLnBrk="1" hangingPunct="1">
              <a:lnSpc>
                <a:spcPct val="80000"/>
              </a:lnSpc>
            </a:pPr>
            <a:endParaRPr lang="en-US" sz="2600" smtClean="0"/>
          </a:p>
          <a:p>
            <a:pPr eaLnBrk="1" hangingPunct="1">
              <a:lnSpc>
                <a:spcPct val="80000"/>
              </a:lnSpc>
            </a:pPr>
            <a:endParaRPr lang="en-US" sz="2600" smtClean="0"/>
          </a:p>
        </p:txBody>
      </p:sp>
      <p:pic>
        <p:nvPicPr>
          <p:cNvPr id="29700" name="Picture 2" descr="http://www.cartoonstock.com/lowres/nsu0045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396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Aftermath of the Fall Of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/>
          </a:p>
        </p:txBody>
      </p:sp>
      <p:sp>
        <p:nvSpPr>
          <p:cNvPr id="30723" name="Content Placeholder 3"/>
          <p:cNvSpPr>
            <a:spLocks noGrp="1"/>
          </p:cNvSpPr>
          <p:nvPr>
            <p:ph sz="half" idx="2"/>
          </p:nvPr>
        </p:nvSpPr>
        <p:spPr>
          <a:xfrm>
            <a:off x="4178300" y="1066800"/>
            <a:ext cx="3521075" cy="5059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September 1 1939: Poland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From 1939-40 Phony war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2700" smtClean="0"/>
              <a:t>Russia invaded Finland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Then Germany invaded Denmark, Norway, Holland, Belgium and France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Dunkirk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Churchill PM</a:t>
            </a:r>
          </a:p>
        </p:txBody>
      </p:sp>
      <p:pic>
        <p:nvPicPr>
          <p:cNvPr id="30724" name="Picture 4" descr="http://www.bbc.co.uk/pressoffice/images/bbc/programmes_tv_idents_and_screenshots/factual/375dunkirk_icon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76400"/>
            <a:ext cx="3200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endParaRPr lang="en-US" cap="none" smtClean="0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31746" name="Picture 2" descr="http://t2.gstatic.com/images?q=tbn:ANd9GcRpnqmbgLdST7Lr6s4k7146ZeWcJdP6X46v3VeVvBTwlhImuz0v&amp;t=1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71525" y="304800"/>
            <a:ext cx="7915275" cy="655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London Conference</a:t>
            </a:r>
          </a:p>
        </p:txBody>
      </p:sp>
      <p:sp>
        <p:nvSpPr>
          <p:cNvPr id="14338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smtClean="0"/>
          </a:p>
        </p:txBody>
      </p:sp>
      <p:sp>
        <p:nvSpPr>
          <p:cNvPr id="14339" name="Content Placeholder 5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mtClean="0"/>
              <a:t>Met in 1933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mtClean="0"/>
              <a:t>FDR criticized the conference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mtClean="0"/>
              <a:t>Did not want to commit to a currency plan that would limit his freedom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mtClean="0"/>
              <a:t>By denouncing, more isolationism and nationalism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mtClean="0"/>
              <a:t>Played into hands of dictators</a:t>
            </a:r>
          </a:p>
        </p:txBody>
      </p:sp>
      <p:pic>
        <p:nvPicPr>
          <p:cNvPr id="14340" name="Picture 5" descr="260xSto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441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4217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Frances fall leaves Brit on own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Hitler just had Brit and then all of Europe his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FDR called for two ocean navy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Congress appropriated 37b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First peacetime draft since  Sept 40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Told LA we would uphold Monroe</a:t>
            </a:r>
            <a:endParaRPr lang="en-US" dirty="0"/>
          </a:p>
        </p:txBody>
      </p:sp>
      <p:pic>
        <p:nvPicPr>
          <p:cNvPr id="32772" name="Picture 2" descr="http://www.pearceology.com/pearce/TNG/documents/wwii/wwii_pearce_george_r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4038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98" y="319994"/>
            <a:ext cx="7005761" cy="112250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Destroyer Deal</a:t>
            </a:r>
            <a:endParaRPr lang="en-US" dirty="0"/>
          </a:p>
        </p:txBody>
      </p:sp>
      <p:sp>
        <p:nvSpPr>
          <p:cNvPr id="3379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5" name="Content Placeholder 3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/>
          <a:lstStyle/>
          <a:p>
            <a:pPr eaLnBrk="1" hangingPunct="1"/>
            <a:r>
              <a:rPr lang="en-US" smtClean="0"/>
              <a:t>Battle of Britain</a:t>
            </a:r>
          </a:p>
          <a:p>
            <a:pPr marL="742950" lvl="1" indent="-285750" eaLnBrk="1" hangingPunct="1"/>
            <a:r>
              <a:rPr lang="en-US" sz="2700" smtClean="0"/>
              <a:t>German planned to attack air bases, destroy communication, get control of the sea, attack coast and send in paratroopers</a:t>
            </a:r>
          </a:p>
        </p:txBody>
      </p:sp>
      <p:pic>
        <p:nvPicPr>
          <p:cNvPr id="33796" name="Picture 2" descr="reimeriter: destroyers for bas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38195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4217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81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19" name="Content Placeholder 3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/>
          <a:lstStyle/>
          <a:p>
            <a:pPr eaLnBrk="1" hangingPunct="1"/>
            <a:r>
              <a:rPr lang="en-US" smtClean="0"/>
              <a:t>Britain could not defend direct attack</a:t>
            </a:r>
          </a:p>
          <a:p>
            <a:pPr eaLnBrk="1" hangingPunct="1"/>
            <a:r>
              <a:rPr lang="en-US" smtClean="0"/>
              <a:t>Prepared for attack with lookouts</a:t>
            </a:r>
          </a:p>
          <a:p>
            <a:pPr eaLnBrk="1" hangingPunct="1"/>
            <a:r>
              <a:rPr lang="en-US" smtClean="0"/>
              <a:t>Aug. 40 attacks begin</a:t>
            </a:r>
          </a:p>
          <a:p>
            <a:pPr eaLnBrk="1" hangingPunct="1"/>
            <a:r>
              <a:rPr lang="en-US" smtClean="0"/>
              <a:t>28 day Blitz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34820" name="Picture 2" descr="http://www.ultimatebiblereferencelibrary.com/011_London_Blit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09600"/>
            <a:ext cx="3276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4217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84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3" name="Content Placeholder 3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/>
          <a:lstStyle/>
          <a:p>
            <a:pPr eaLnBrk="1" hangingPunct="1"/>
            <a:r>
              <a:rPr lang="en-US" smtClean="0"/>
              <a:t>US got ready</a:t>
            </a:r>
          </a:p>
          <a:p>
            <a:pPr eaLnBrk="1" hangingPunct="1"/>
            <a:r>
              <a:rPr lang="en-US" smtClean="0"/>
              <a:t>Committee to defend America and America First Committee</a:t>
            </a:r>
          </a:p>
          <a:p>
            <a:pPr eaLnBrk="1" hangingPunct="1"/>
            <a:r>
              <a:rPr lang="en-US" smtClean="0"/>
              <a:t>50 destroyers for bases</a:t>
            </a:r>
          </a:p>
        </p:txBody>
      </p:sp>
      <p:pic>
        <p:nvPicPr>
          <p:cNvPr id="35844" name="Picture 2" descr="http://www.charleslindbergh.com/images/amfir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675" y="381000"/>
            <a:ext cx="389572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1940 election</a:t>
            </a:r>
            <a:endParaRPr lang="en-US" dirty="0"/>
          </a:p>
        </p:txBody>
      </p:sp>
      <p:sp>
        <p:nvSpPr>
          <p:cNvPr id="3686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7" name="Content Placeholder 3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/>
          <a:lstStyle/>
          <a:p>
            <a:pPr eaLnBrk="1" hangingPunct="1"/>
            <a:r>
              <a:rPr lang="en-US" smtClean="0"/>
              <a:t>Taft and Dewey likely for Repubs, but Wilkie gets it</a:t>
            </a:r>
          </a:p>
          <a:p>
            <a:pPr eaLnBrk="1" hangingPunct="1"/>
            <a:r>
              <a:rPr lang="en-US" smtClean="0"/>
              <a:t>FDR</a:t>
            </a:r>
            <a:br>
              <a:rPr lang="en-US" smtClean="0"/>
            </a:br>
            <a:r>
              <a:rPr lang="en-US" smtClean="0"/>
              <a:t>Repubs go for dictator idea</a:t>
            </a:r>
          </a:p>
          <a:p>
            <a:pPr eaLnBrk="1" hangingPunct="1"/>
            <a:r>
              <a:rPr lang="en-US" smtClean="0"/>
              <a:t>Both promised to keep US out of war</a:t>
            </a:r>
          </a:p>
          <a:p>
            <a:pPr eaLnBrk="1" hangingPunct="1"/>
            <a:r>
              <a:rPr lang="en-US" smtClean="0"/>
              <a:t>FDR wins</a:t>
            </a:r>
          </a:p>
        </p:txBody>
      </p:sp>
      <p:pic>
        <p:nvPicPr>
          <p:cNvPr id="36868" name="Picture 2" descr="http://www.historycentral.com/elections/1940PresEle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47850"/>
            <a:ext cx="367665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Lend Lease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/>
          </a:p>
        </p:txBody>
      </p:sp>
      <p:sp>
        <p:nvSpPr>
          <p:cNvPr id="37891" name="Content Placeholder 3"/>
          <p:cNvSpPr>
            <a:spLocks noGrp="1"/>
          </p:cNvSpPr>
          <p:nvPr>
            <p:ph sz="half" idx="2"/>
          </p:nvPr>
        </p:nvSpPr>
        <p:spPr>
          <a:xfrm>
            <a:off x="4178300" y="304800"/>
            <a:ext cx="3521075" cy="58213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Help a neighbor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Materials returned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Defend US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Ended neutrality 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50 billion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Factories start working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Occupy Greenland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Critics: Would lead to convoys and war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Hitler looked at as act of war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Robin Moor sunk</a:t>
            </a:r>
          </a:p>
        </p:txBody>
      </p:sp>
      <p:pic>
        <p:nvPicPr>
          <p:cNvPr id="37892" name="Picture 2" descr="http://www.historians.org/projects/giroundtable/Lend_Lease/Images/LendLease_Pix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4114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4217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Germany invades Russia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Needed oil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US lend lease to Russia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Atlantic Charter with Brit: 1941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No territorial changes without consent of people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Democracy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New League of Nations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Liberals dug it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Isolationists condemn</a:t>
            </a:r>
            <a:endParaRPr lang="en-US" dirty="0">
              <a:solidFill>
                <a:schemeClr val="tx1">
                  <a:tint val="85000"/>
                </a:schemeClr>
              </a:solidFill>
            </a:endParaRPr>
          </a:p>
        </p:txBody>
      </p:sp>
      <p:pic>
        <p:nvPicPr>
          <p:cNvPr id="38916" name="Picture 2" descr="http://1.bp.blogspot.com/_5ROfllKLKUg/TL2dOcfO0fI/AAAAAAAAAm0/Hm0vVIKeDHg/s1600/atlantic-chart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0"/>
            <a:ext cx="3414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4" descr="http://www.kilroywashere.org/05-Images/05-CastleFilms/09-Roosevelt-Churchill-AtlanticCharterMeet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0"/>
            <a:ext cx="5562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U Boats again?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Britain needed help getting supplies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FDR orders convoys as far as Iceland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Greer attacked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FDR orders shoot on sight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Merchant ships armed</a:t>
            </a:r>
            <a:endParaRPr lang="en-US" dirty="0"/>
          </a:p>
        </p:txBody>
      </p:sp>
      <p:pic>
        <p:nvPicPr>
          <p:cNvPr id="39940" name="Picture 2" descr="http://members.tripod.com/~merchantships/convo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37528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Heading towards Pearl harbor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Pacific?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July 1940 Japan proclaimed Asia for the Asians and invaded Dutch East Indies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We responded to invasion of Indochina by banning scrap Iron to Japan, but still let them buy oil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Germany invaded SU, Japan wanted ports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41 We froze their assets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Sept they met with us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While meeting with us the Japanese Fleet left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Dec 1 rejected our terms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Dec 7</a:t>
            </a:r>
            <a:endParaRPr lang="en-US" dirty="0"/>
          </a:p>
        </p:txBody>
      </p:sp>
      <p:pic>
        <p:nvPicPr>
          <p:cNvPr id="40964" name="Picture 2" descr="http://www.sflistteamhouse.com/Misc/Pearl%20Harbor/origi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37528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Recognizing Russia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 rtlCol="0"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/>
          </a:p>
        </p:txBody>
      </p:sp>
      <p:sp>
        <p:nvSpPr>
          <p:cNvPr id="15363" name="Content Placeholder 3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200" smtClean="0"/>
              <a:t>1933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200" smtClean="0"/>
              <a:t>Might encourage Russia to stand up to Japanese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200" smtClean="0"/>
              <a:t>Possible trade and profits develop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200" smtClean="0"/>
              <a:t>Why else:</a:t>
            </a:r>
          </a:p>
          <a:p>
            <a:pPr marL="521208"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000" smtClean="0">
                <a:solidFill>
                  <a:schemeClr val="tx1">
                    <a:tint val="85000"/>
                  </a:schemeClr>
                </a:solidFill>
              </a:rPr>
              <a:t>He was an outspoken liberal, not bound by the conservatives of his Republican predecessors: Bailey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200" smtClean="0"/>
              <a:t>Russia promised to stop propaganda in US but broke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200" smtClean="0"/>
              <a:t>Trade did not develop we did not loan money to SU because we considered her a poor credit risk</a:t>
            </a:r>
          </a:p>
        </p:txBody>
      </p:sp>
      <p:pic>
        <p:nvPicPr>
          <p:cNvPr id="15364" name="Picture 5" descr="A142-00152_Construction_of_the_Moscow_Metro_Moscow_Russia_19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514600"/>
            <a:ext cx="396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Philippines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smtClean="0"/>
          </a:p>
        </p:txBody>
      </p:sp>
      <p:sp>
        <p:nvSpPr>
          <p:cNvPr id="16387" name="Content Placeholder 3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mtClean="0"/>
              <a:t>Why push for freedom?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mtClean="0"/>
              <a:t>Depression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mtClean="0"/>
              <a:t>Want low wage Philippines excluded from US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mtClean="0"/>
              <a:t>Sugar producers want competition gone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mtClean="0"/>
              <a:t>Tydings McDuffie: 12 years we would let be free, give up military, but not naval bases</a:t>
            </a:r>
          </a:p>
        </p:txBody>
      </p:sp>
      <p:pic>
        <p:nvPicPr>
          <p:cNvPr id="16388" name="Picture 5" descr="Bronson_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8" y="2209800"/>
            <a:ext cx="436721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Good Neighborism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/>
          </a:p>
        </p:txBody>
      </p:sp>
      <p:sp>
        <p:nvSpPr>
          <p:cNvPr id="17411" name="Content Placeholder 3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smtClean="0"/>
              <a:t>Armed intervention not been doing real well for us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smtClean="0"/>
              <a:t>Less investments to protect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smtClean="0"/>
              <a:t>Cooperation in W.  Hemis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smtClean="0"/>
              <a:t>Seventh Pan American Conference</a:t>
            </a:r>
          </a:p>
          <a:p>
            <a:pPr marL="521208"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000" smtClean="0">
                <a:solidFill>
                  <a:schemeClr val="tx1">
                    <a:tint val="85000"/>
                  </a:schemeClr>
                </a:solidFill>
              </a:rPr>
              <a:t>US renounced Platt, nonintervention</a:t>
            </a:r>
          </a:p>
          <a:p>
            <a:pPr marL="521208"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000" smtClean="0">
                <a:solidFill>
                  <a:schemeClr val="tx1">
                    <a:tint val="85000"/>
                  </a:schemeClr>
                </a:solidFill>
              </a:rPr>
              <a:t>Last marines left Haiti in 34</a:t>
            </a:r>
          </a:p>
          <a:p>
            <a:pPr marL="521208"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000" smtClean="0">
                <a:solidFill>
                  <a:schemeClr val="tx1">
                    <a:tint val="85000"/>
                  </a:schemeClr>
                </a:solidFill>
              </a:rPr>
              <a:t>Yankee oil in Mex seized prop, we did not go after</a:t>
            </a:r>
          </a:p>
          <a:p>
            <a:pPr marL="521208"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000" smtClean="0">
                <a:solidFill>
                  <a:schemeClr val="tx1">
                    <a:tint val="85000"/>
                  </a:schemeClr>
                </a:solidFill>
              </a:rPr>
              <a:t>Made FDR look good, eagle not vulture</a:t>
            </a:r>
          </a:p>
        </p:txBody>
      </p:sp>
      <p:pic>
        <p:nvPicPr>
          <p:cNvPr id="17412" name="Picture 5" descr="id=sa_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7400"/>
            <a:ext cx="4038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Hull’s Reciprocal Trade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smtClean="0"/>
          </a:p>
        </p:txBody>
      </p:sp>
      <p:sp>
        <p:nvSpPr>
          <p:cNvPr id="18435" name="Content Placeholder 3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mtClean="0"/>
              <a:t>Sec of State Cordell Hull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mtClean="0"/>
              <a:t>1934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mtClean="0"/>
              <a:t>Lower tariff by 50% without senate approval if other country will lower theirs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mtClean="0"/>
              <a:t>Trade increased 4x with LA countries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mtClean="0"/>
              <a:t>Reversed High Tariff policies since Civil War</a:t>
            </a:r>
          </a:p>
        </p:txBody>
      </p:sp>
      <p:pic>
        <p:nvPicPr>
          <p:cNvPr id="18436" name="Picture 5" descr="208-PU-97E-4_HULL_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419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Storm Cellar Isolationism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/>
          </a:p>
        </p:txBody>
      </p:sp>
      <p:sp>
        <p:nvSpPr>
          <p:cNvPr id="19459" name="Content Placeholder 3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smtClean="0"/>
              <a:t>Totalitarian states on rise in Europe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smtClean="0"/>
              <a:t>Stalin, Mussolini, and Hitler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smtClean="0"/>
              <a:t>Hitler most dangerous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smtClean="0"/>
              <a:t>Far East problems: Japan breaks Washington Conference agreement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smtClean="0"/>
              <a:t>Mussolini attacks Ethiopia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smtClean="0"/>
              <a:t>Isolationism: boost in America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smtClean="0"/>
              <a:t>Johnson Debt default act</a:t>
            </a:r>
          </a:p>
          <a:p>
            <a:pPr marL="521208"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000" smtClean="0">
                <a:solidFill>
                  <a:schemeClr val="tx1">
                    <a:tint val="85000"/>
                  </a:schemeClr>
                </a:solidFill>
              </a:rPr>
              <a:t>Debt dodgers not allowed more money, may have hurt us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smtClean="0"/>
              <a:t>1936 VFW: Future</a:t>
            </a:r>
          </a:p>
        </p:txBody>
      </p:sp>
      <p:pic>
        <p:nvPicPr>
          <p:cNvPr id="19460" name="Picture 5" descr="hitler-mussolin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" y="1676400"/>
            <a:ext cx="3886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Hitler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3" name="Content Placeholder 3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/>
          <a:lstStyle/>
          <a:p>
            <a:pPr eaLnBrk="1" hangingPunct="1"/>
            <a:r>
              <a:rPr lang="en-US" smtClean="0"/>
              <a:t>Seized power in 33</a:t>
            </a:r>
          </a:p>
          <a:p>
            <a:pPr eaLnBrk="1" hangingPunct="1"/>
            <a:r>
              <a:rPr lang="en-US" smtClean="0"/>
              <a:t>Draft in 35</a:t>
            </a:r>
          </a:p>
          <a:p>
            <a:pPr eaLnBrk="1" hangingPunct="1"/>
            <a:r>
              <a:rPr lang="en-US" smtClean="0"/>
              <a:t>Rhineland 36</a:t>
            </a:r>
          </a:p>
          <a:p>
            <a:pPr eaLnBrk="1" hangingPunct="1"/>
            <a:r>
              <a:rPr lang="en-US" smtClean="0"/>
              <a:t>Sudetenland 38</a:t>
            </a:r>
          </a:p>
          <a:p>
            <a:pPr eaLnBrk="1" hangingPunct="1"/>
            <a:r>
              <a:rPr lang="en-US" smtClean="0"/>
              <a:t>Austria 38</a:t>
            </a:r>
          </a:p>
          <a:p>
            <a:pPr eaLnBrk="1" hangingPunct="1"/>
            <a:r>
              <a:rPr lang="en-US" smtClean="0"/>
              <a:t>Czech and Poland 39</a:t>
            </a:r>
          </a:p>
        </p:txBody>
      </p:sp>
      <p:pic>
        <p:nvPicPr>
          <p:cNvPr id="20484" name="Picture 5" descr="rhineland_pfalz_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40195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Japan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7" name="Content Placeholder 3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/>
          <a:lstStyle/>
          <a:p>
            <a:pPr eaLnBrk="1" hangingPunct="1"/>
            <a:r>
              <a:rPr lang="en-US" smtClean="0"/>
              <a:t>31 invades Manchuria</a:t>
            </a:r>
          </a:p>
          <a:p>
            <a:pPr eaLnBrk="1" hangingPunct="1"/>
            <a:r>
              <a:rPr lang="en-US" smtClean="0"/>
              <a:t>Renounce Washington Treaty of 22</a:t>
            </a:r>
          </a:p>
          <a:p>
            <a:pPr eaLnBrk="1" hangingPunct="1"/>
            <a:r>
              <a:rPr lang="en-US" smtClean="0"/>
              <a:t>Invade China 37</a:t>
            </a:r>
          </a:p>
        </p:txBody>
      </p:sp>
      <p:pic>
        <p:nvPicPr>
          <p:cNvPr id="21508" name="Picture 5" descr="ijainfantryinmanchuri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4267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971</TotalTime>
  <Words>898</Words>
  <Application>Microsoft Office PowerPoint</Application>
  <PresentationFormat>On-screen Show (4:3)</PresentationFormat>
  <Paragraphs>152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Trebuchet MS</vt:lpstr>
      <vt:lpstr>Wingdings 2</vt:lpstr>
      <vt:lpstr>Wingdings</vt:lpstr>
      <vt:lpstr>Calibri</vt:lpstr>
      <vt:lpstr>Opulent</vt:lpstr>
      <vt:lpstr>Opulent</vt:lpstr>
      <vt:lpstr>Opulent</vt:lpstr>
      <vt:lpstr>Opulent</vt:lpstr>
      <vt:lpstr>Opulent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38</dc:title>
  <dc:creator>Owner</dc:creator>
  <cp:lastModifiedBy>whalend</cp:lastModifiedBy>
  <cp:revision>24</cp:revision>
  <dcterms:created xsi:type="dcterms:W3CDTF">2011-04-04T21:34:55Z</dcterms:created>
  <dcterms:modified xsi:type="dcterms:W3CDTF">2011-04-06T18:03:45Z</dcterms:modified>
</cp:coreProperties>
</file>