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84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F7D5D-20E2-4492-AEA0-26932E1323E9}" type="datetimeFigureOut">
              <a:rPr lang="en-US"/>
              <a:pPr>
                <a:defRPr/>
              </a:pPr>
              <a:t>9/9/2012</a:t>
            </a:fld>
            <a:endParaRPr lang="en-US" dirty="0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569F0-24C6-43DA-B700-628BBAB632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4F013-EDD0-49F6-A100-3F96AE868601}" type="datetimeFigureOut">
              <a:rPr lang="en-US"/>
              <a:pPr>
                <a:defRPr/>
              </a:pPr>
              <a:t>9/9/2012</a:t>
            </a:fld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EC980-2A42-45A3-97E1-DF93CACA5B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95660-5A07-4B77-A639-0B77C39C65B2}" type="datetimeFigureOut">
              <a:rPr lang="en-US"/>
              <a:pPr>
                <a:defRPr/>
              </a:pPr>
              <a:t>9/9/2012</a:t>
            </a:fld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7927B-0239-429E-BD36-50E95D97E1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8AEFC-9623-4438-A4D0-BD908083937E}" type="datetimeFigureOut">
              <a:rPr lang="en-US"/>
              <a:pPr>
                <a:defRPr/>
              </a:pPr>
              <a:t>9/9/2012</a:t>
            </a:fld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D1303-C1D6-4BFA-93AE-D525D2EA41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29462-397D-4AAE-8376-9BD3B03C6B5B}" type="datetimeFigureOut">
              <a:rPr lang="en-US"/>
              <a:pPr>
                <a:defRPr/>
              </a:pPr>
              <a:t>9/9/2012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79B31-CEC8-4EE8-8AC2-71463BFB74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B124D-4830-4F70-91D2-A937FB82D49E}" type="datetimeFigureOut">
              <a:rPr lang="en-US"/>
              <a:pPr>
                <a:defRPr/>
              </a:pPr>
              <a:t>9/9/2012</a:t>
            </a:fld>
            <a:endParaRPr lang="en-US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F508E-52EE-4BF0-AD2B-CE7FD7C2FD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6FEF6-A569-4D9B-BCCB-050C7A0822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D8021-AD45-4A13-98AE-D52BE631DA6E}" type="datetimeFigureOut">
              <a:rPr lang="en-US"/>
              <a:pPr>
                <a:defRPr/>
              </a:pPr>
              <a:t>9/9/2012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28F1D-2D68-4896-BBA8-1D00EF1C5000}" type="datetimeFigureOut">
              <a:rPr lang="en-US"/>
              <a:pPr>
                <a:defRPr/>
              </a:pPr>
              <a:t>9/9/2012</a:t>
            </a:fld>
            <a:endParaRPr lang="en-US" dirty="0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CE09D-F2CA-49CF-9641-DC532E2560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C2961-86D0-4DBE-9700-A1E490D7E2EB}" type="datetimeFigureOut">
              <a:rPr lang="en-US"/>
              <a:pPr>
                <a:defRPr/>
              </a:pPr>
              <a:t>9/9/2012</a:t>
            </a:fld>
            <a:endParaRPr lang="en-US" dirty="0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AD548-B20A-475C-A1A1-8FADA9178F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AD732-5185-4C46-B081-E4AFD4BAE4C1}" type="datetimeFigureOut">
              <a:rPr lang="en-US"/>
              <a:pPr>
                <a:defRPr/>
              </a:pPr>
              <a:t>9/9/2012</a:t>
            </a:fld>
            <a:endParaRPr lang="en-US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52605-7CC1-4898-966A-4222F8380B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84F76-593C-46B2-9E51-7F70BA07AA47}" type="datetimeFigureOut">
              <a:rPr lang="en-US"/>
              <a:pPr>
                <a:defRPr/>
              </a:pPr>
              <a:t>9/9/2012</a:t>
            </a:fld>
            <a:endParaRPr lang="en-US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0A302-5453-4266-A854-7EA650A6FD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A1967036-0A20-44E2-8BEC-6689429800CE}" type="datetimeFigureOut">
              <a:rPr lang="en-US"/>
              <a:pPr>
                <a:defRPr/>
              </a:pPr>
              <a:t>9/9/2012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78D1AFA-E93E-4A57-B0BE-BC19173991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8" r:id="rId5"/>
    <p:sldLayoutId id="2147483693" r:id="rId6"/>
    <p:sldLayoutId id="2147483692" r:id="rId7"/>
    <p:sldLayoutId id="2147483691" r:id="rId8"/>
    <p:sldLayoutId id="2147483690" r:id="rId9"/>
    <p:sldLayoutId id="2147483689" r:id="rId10"/>
    <p:sldLayoutId id="214748368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Lost_Colony_of_Roanoke___YouTube.wmv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The Planting of English America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Chapter 2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3962400" cy="114300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sz="3800" dirty="0" smtClean="0">
                <a:ln>
                  <a:noFill/>
                </a:ln>
                <a:effectLst/>
              </a:rPr>
              <a:t>The Indian’s New World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2531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57200"/>
            <a:ext cx="4059238" cy="56388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Natives had had challenges before, but nothing changed them as much as Europeans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Some changes good and bad</a:t>
            </a:r>
          </a:p>
          <a:p>
            <a:pPr eaLnBrk="1" hangingPunct="1"/>
            <a:r>
              <a:rPr lang="en-US" sz="2000" dirty="0" smtClean="0"/>
              <a:t>Horses</a:t>
            </a:r>
          </a:p>
          <a:p>
            <a:pPr eaLnBrk="1" hangingPunct="1"/>
            <a:r>
              <a:rPr lang="en-US" sz="2000" dirty="0" smtClean="0"/>
              <a:t>Disease</a:t>
            </a:r>
          </a:p>
          <a:p>
            <a:pPr eaLnBrk="1" hangingPunct="1"/>
            <a:r>
              <a:rPr lang="en-US" sz="2000" dirty="0" smtClean="0"/>
              <a:t>As old die, lose history</a:t>
            </a:r>
          </a:p>
          <a:p>
            <a:pPr eaLnBrk="1" hangingPunct="1"/>
            <a:r>
              <a:rPr lang="en-US" sz="2000" dirty="0" smtClean="0"/>
              <a:t>Forced migration</a:t>
            </a:r>
          </a:p>
          <a:p>
            <a:pPr eaLnBrk="1" hangingPunct="1"/>
            <a:r>
              <a:rPr lang="en-US" sz="2000" dirty="0" smtClean="0"/>
              <a:t>Trade changed from barter to cash </a:t>
            </a:r>
          </a:p>
          <a:p>
            <a:pPr eaLnBrk="1" hangingPunct="1"/>
            <a:r>
              <a:rPr lang="en-US" sz="2000" dirty="0" smtClean="0"/>
              <a:t>Some even tried to go to England to trade directly</a:t>
            </a:r>
          </a:p>
          <a:p>
            <a:pPr eaLnBrk="1" hangingPunct="1"/>
            <a:r>
              <a:rPr lang="en-US" sz="2000" dirty="0" smtClean="0"/>
              <a:t>To survive, sometimes both sides had to compromise</a:t>
            </a:r>
          </a:p>
        </p:txBody>
      </p:sp>
      <p:pic>
        <p:nvPicPr>
          <p:cNvPr id="22532" name="Picture 2" descr="http://www.portal.state.pa.us/portal/server.pt/gateway/PTARGS_0_2_27177_3316_407008_43/http%3B/pubcontent.state.pa.us/publishedcontent/publish/cop_environment/phmc/communities/extranet/archaeology/naarch/contact_period/mutultru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063" y="1295400"/>
            <a:ext cx="417353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/>
          </p:cNvSpPr>
          <p:nvPr>
            <p:ph type="title"/>
          </p:nvPr>
        </p:nvSpPr>
        <p:spPr bwMode="auto">
          <a:xfrm>
            <a:off x="4572000" y="152400"/>
            <a:ext cx="4114800" cy="9906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dirty="0" smtClean="0">
                <a:ln>
                  <a:noFill/>
                </a:ln>
                <a:effectLst/>
              </a:rPr>
              <a:t>Virginia</a:t>
            </a:r>
          </a:p>
        </p:txBody>
      </p:sp>
      <p:sp>
        <p:nvSpPr>
          <p:cNvPr id="23554" name="Rectangle 5"/>
          <p:cNvSpPr>
            <a:spLocks noGrp="1"/>
          </p:cNvSpPr>
          <p:nvPr>
            <p:ph type="body" sz="half" idx="1"/>
          </p:nvPr>
        </p:nvSpPr>
        <p:spPr>
          <a:xfrm>
            <a:off x="457200" y="457200"/>
            <a:ext cx="4038600" cy="5668963"/>
          </a:xfrm>
        </p:spPr>
        <p:txBody>
          <a:bodyPr/>
          <a:lstStyle/>
          <a:p>
            <a:pPr eaLnBrk="1" hangingPunct="1"/>
            <a:r>
              <a:rPr lang="en-US" sz="2200" dirty="0" smtClean="0"/>
              <a:t>Rolfe: father of tobacco</a:t>
            </a:r>
          </a:p>
          <a:p>
            <a:pPr eaLnBrk="1" hangingPunct="1"/>
            <a:r>
              <a:rPr lang="en-US" sz="2200" dirty="0" smtClean="0"/>
              <a:t>Savior of VG</a:t>
            </a:r>
          </a:p>
          <a:p>
            <a:pPr eaLnBrk="1" hangingPunct="1"/>
            <a:r>
              <a:rPr lang="en-US" sz="2200" dirty="0" smtClean="0"/>
              <a:t>Settlements growing, causes issue with natives</a:t>
            </a:r>
          </a:p>
          <a:p>
            <a:pPr eaLnBrk="1" hangingPunct="1"/>
            <a:r>
              <a:rPr lang="en-US" sz="2200" dirty="0" smtClean="0"/>
              <a:t>James I warned of dangers</a:t>
            </a:r>
          </a:p>
          <a:p>
            <a:pPr eaLnBrk="1" hangingPunct="1"/>
            <a:r>
              <a:rPr lang="en-US" sz="2200" dirty="0" smtClean="0"/>
              <a:t>1619 Dutch sell first slaves to English in new world</a:t>
            </a:r>
          </a:p>
          <a:p>
            <a:pPr eaLnBrk="1" hangingPunct="1"/>
            <a:r>
              <a:rPr lang="en-US" sz="2200" dirty="0" smtClean="0"/>
              <a:t>Indentured preferred, cheaper at first</a:t>
            </a:r>
          </a:p>
          <a:p>
            <a:pPr eaLnBrk="1" hangingPunct="1"/>
            <a:r>
              <a:rPr lang="en-US" sz="2200" dirty="0" smtClean="0"/>
              <a:t>Representative government</a:t>
            </a:r>
          </a:p>
          <a:p>
            <a:pPr lvl="1" eaLnBrk="1" hangingPunct="1"/>
            <a:r>
              <a:rPr lang="en-US" sz="2000" dirty="0" smtClean="0"/>
              <a:t>House of Burgesses</a:t>
            </a:r>
          </a:p>
          <a:p>
            <a:pPr eaLnBrk="1" hangingPunct="1"/>
            <a:r>
              <a:rPr lang="en-US" sz="2200" dirty="0" smtClean="0"/>
              <a:t>James revokes VG charter 1624</a:t>
            </a:r>
          </a:p>
          <a:p>
            <a:pPr eaLnBrk="1" hangingPunct="1"/>
            <a:r>
              <a:rPr lang="en-US" sz="2200" dirty="0" smtClean="0"/>
              <a:t>Now a </a:t>
            </a:r>
            <a:r>
              <a:rPr lang="en-US" sz="2200" dirty="0" smtClean="0">
                <a:solidFill>
                  <a:srgbClr val="FF0000"/>
                </a:solidFill>
              </a:rPr>
              <a:t>Royal colony</a:t>
            </a:r>
          </a:p>
          <a:p>
            <a:pPr eaLnBrk="1" hangingPunct="1"/>
            <a:endParaRPr lang="en-US" sz="2200" dirty="0" smtClean="0"/>
          </a:p>
          <a:p>
            <a:pPr eaLnBrk="1" hangingPunct="1"/>
            <a:endParaRPr lang="en-US" sz="2200" dirty="0" smtClean="0"/>
          </a:p>
        </p:txBody>
      </p:sp>
      <p:sp>
        <p:nvSpPr>
          <p:cNvPr id="23555" name="Rectangle 6"/>
          <p:cNvSpPr>
            <a:spLocks noGrp="1"/>
          </p:cNvSpPr>
          <p:nvPr>
            <p:ph type="body"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/>
          <a:p>
            <a:pPr eaLnBrk="1" hangingPunct="1"/>
            <a:endParaRPr lang="en-US" sz="2200" dirty="0" smtClean="0"/>
          </a:p>
        </p:txBody>
      </p:sp>
      <p:pic>
        <p:nvPicPr>
          <p:cNvPr id="23556" name="Picture 2" descr="http://www.sonofthesouth.net/revolutionary-war/colonies/colonial-seal-virgin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371600"/>
            <a:ext cx="221932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4" descr="http://images.encyclopedia.com/utility/image.aspx?id=2796903&amp;imagetype=He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3813" y="3733800"/>
            <a:ext cx="343058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3962400" cy="12192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dirty="0" smtClean="0">
                <a:ln>
                  <a:noFill/>
                </a:ln>
                <a:effectLst/>
              </a:rPr>
              <a:t>Maryland</a:t>
            </a:r>
          </a:p>
        </p:txBody>
      </p:sp>
      <p:sp>
        <p:nvSpPr>
          <p:cNvPr id="24578" name="Rectangle 5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eaLnBrk="1" hangingPunct="1"/>
            <a:endParaRPr lang="en-US" sz="2200" dirty="0" smtClean="0"/>
          </a:p>
        </p:txBody>
      </p:sp>
      <p:sp>
        <p:nvSpPr>
          <p:cNvPr id="24579" name="Rectangle 6"/>
          <p:cNvSpPr>
            <a:spLocks noGrp="1"/>
          </p:cNvSpPr>
          <p:nvPr>
            <p:ph type="body" sz="half" idx="2"/>
          </p:nvPr>
        </p:nvSpPr>
        <p:spPr>
          <a:xfrm>
            <a:off x="4648200" y="381000"/>
            <a:ext cx="4038600" cy="5745163"/>
          </a:xfrm>
        </p:spPr>
        <p:txBody>
          <a:bodyPr/>
          <a:lstStyle/>
          <a:p>
            <a:pPr eaLnBrk="1" hangingPunct="1"/>
            <a:r>
              <a:rPr lang="en-US" sz="2200" dirty="0" smtClean="0"/>
              <a:t>1634</a:t>
            </a:r>
          </a:p>
          <a:p>
            <a:pPr eaLnBrk="1" hangingPunct="1"/>
            <a:r>
              <a:rPr lang="en-US" sz="2200" dirty="0" smtClean="0"/>
              <a:t>Lord Baltimore</a:t>
            </a:r>
          </a:p>
          <a:p>
            <a:pPr eaLnBrk="1" hangingPunct="1"/>
            <a:r>
              <a:rPr lang="en-US" sz="2200" dirty="0" smtClean="0"/>
              <a:t>Financial and religious</a:t>
            </a:r>
          </a:p>
          <a:p>
            <a:pPr eaLnBrk="1" hangingPunct="1"/>
            <a:r>
              <a:rPr lang="en-US" sz="2200" dirty="0" smtClean="0"/>
              <a:t>Huge estates to catholic relatives</a:t>
            </a:r>
          </a:p>
          <a:p>
            <a:pPr eaLnBrk="1" hangingPunct="1"/>
            <a:r>
              <a:rPr lang="en-US" sz="2200" dirty="0" smtClean="0"/>
              <a:t>Other back country farmers moved in: protestant</a:t>
            </a:r>
          </a:p>
          <a:p>
            <a:pPr eaLnBrk="1" hangingPunct="1"/>
            <a:r>
              <a:rPr lang="en-US" sz="2200" dirty="0" smtClean="0"/>
              <a:t>Caused tension and rebellion</a:t>
            </a:r>
          </a:p>
          <a:p>
            <a:pPr eaLnBrk="1" hangingPunct="1"/>
            <a:r>
              <a:rPr lang="en-US" sz="2200" dirty="0" smtClean="0"/>
              <a:t>Tobacco made money</a:t>
            </a:r>
          </a:p>
          <a:p>
            <a:pPr eaLnBrk="1" hangingPunct="1"/>
            <a:r>
              <a:rPr lang="en-US" sz="2200" dirty="0" smtClean="0"/>
              <a:t>Used indentured servants</a:t>
            </a:r>
          </a:p>
          <a:p>
            <a:pPr eaLnBrk="1" hangingPunct="1"/>
            <a:r>
              <a:rPr lang="en-US" sz="2200" dirty="0" smtClean="0"/>
              <a:t>Freedom of worship at outset</a:t>
            </a:r>
          </a:p>
          <a:p>
            <a:pPr eaLnBrk="1" hangingPunct="1"/>
            <a:r>
              <a:rPr lang="en-US" sz="2200" dirty="0" smtClean="0"/>
              <a:t>Act of Toleration 1649:</a:t>
            </a:r>
          </a:p>
          <a:p>
            <a:pPr lvl="1" eaLnBrk="1" hangingPunct="1"/>
            <a:r>
              <a:rPr lang="en-US" sz="2000" dirty="0" smtClean="0"/>
              <a:t>Toleration to all Christians</a:t>
            </a:r>
          </a:p>
          <a:p>
            <a:pPr lvl="1" eaLnBrk="1" hangingPunct="1"/>
            <a:r>
              <a:rPr lang="en-US" sz="2000" dirty="0" smtClean="0"/>
              <a:t>Death penalty to Jews and atheists</a:t>
            </a:r>
          </a:p>
          <a:p>
            <a:pPr lvl="1" eaLnBrk="1" hangingPunct="1"/>
            <a:endParaRPr lang="en-US" sz="2000" dirty="0" smtClean="0"/>
          </a:p>
        </p:txBody>
      </p:sp>
      <p:pic>
        <p:nvPicPr>
          <p:cNvPr id="24580" name="Picture 2" descr="http://www.sonofthesouth.net/revolutionary-war/colonies/state-seal-maryl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24000"/>
            <a:ext cx="22193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 descr="http://www.marylandstatesociety.org/picts/lord_baltimo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191000"/>
            <a:ext cx="22193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152400"/>
            <a:ext cx="4038600" cy="1295400"/>
          </a:xfrm>
        </p:spPr>
        <p:txBody>
          <a:bodyPr/>
          <a:lstStyle/>
          <a:p>
            <a:pPr eaLnBrk="1" hangingPunct="1">
              <a:defRPr/>
            </a:pPr>
            <a:r>
              <a:rPr dirty="0" smtClean="0"/>
              <a:t>West Indies</a:t>
            </a:r>
            <a:endParaRPr dirty="0"/>
          </a:p>
        </p:txBody>
      </p:sp>
      <p:sp>
        <p:nvSpPr>
          <p:cNvPr id="2560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57200"/>
            <a:ext cx="4059238" cy="5867400"/>
          </a:xfrm>
        </p:spPr>
        <p:txBody>
          <a:bodyPr/>
          <a:lstStyle/>
          <a:p>
            <a:pPr eaLnBrk="1" hangingPunct="1"/>
            <a:r>
              <a:rPr lang="en-US" dirty="0" smtClean="0"/>
              <a:t>British also active in W. Indies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Sugar</a:t>
            </a:r>
            <a:r>
              <a:rPr lang="en-US" dirty="0" smtClean="0"/>
              <a:t> basis of economy</a:t>
            </a:r>
          </a:p>
          <a:p>
            <a:pPr eaLnBrk="1" hangingPunct="1"/>
            <a:r>
              <a:rPr lang="en-US" dirty="0" smtClean="0"/>
              <a:t>Needed a lot of land and money</a:t>
            </a:r>
          </a:p>
          <a:p>
            <a:pPr eaLnBrk="1" hangingPunct="1"/>
            <a:r>
              <a:rPr lang="en-US" dirty="0" smtClean="0"/>
              <a:t>African slaves brought in</a:t>
            </a:r>
          </a:p>
          <a:p>
            <a:pPr eaLnBrk="1" hangingPunct="1"/>
            <a:r>
              <a:rPr lang="en-US" dirty="0" smtClean="0"/>
              <a:t>Depended on mainland for food</a:t>
            </a:r>
          </a:p>
          <a:p>
            <a:pPr eaLnBrk="1" hangingPunct="1"/>
            <a:r>
              <a:rPr lang="en-US" dirty="0" smtClean="0"/>
              <a:t>Some headed to Carolinas and brought slaves</a:t>
            </a:r>
          </a:p>
          <a:p>
            <a:pPr eaLnBrk="1" hangingPunct="1"/>
            <a:r>
              <a:rPr lang="en-US" dirty="0" smtClean="0"/>
              <a:t>And Barbados slave code</a:t>
            </a:r>
          </a:p>
          <a:p>
            <a:pPr eaLnBrk="1" hangingPunct="1"/>
            <a:r>
              <a:rPr lang="en-US" dirty="0" smtClean="0"/>
              <a:t>Staging area for slavery in new colonies</a:t>
            </a:r>
          </a:p>
        </p:txBody>
      </p:sp>
      <p:sp>
        <p:nvSpPr>
          <p:cNvPr id="2560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25604" name="Picture 2" descr="http://abolition.e2bn.org/library/0711/0000/0066/plantation1a_3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8213" y="1682750"/>
            <a:ext cx="4090987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962400" cy="1295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dirty="0" smtClean="0"/>
              <a:t>Colonizing Carolina</a:t>
            </a:r>
            <a:endParaRPr dirty="0"/>
          </a:p>
        </p:txBody>
      </p:sp>
      <p:sp>
        <p:nvSpPr>
          <p:cNvPr id="2662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662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059238" cy="6477000"/>
          </a:xfrm>
        </p:spPr>
        <p:txBody>
          <a:bodyPr/>
          <a:lstStyle/>
          <a:p>
            <a:pPr eaLnBrk="1" hangingPunct="1"/>
            <a:r>
              <a:rPr lang="en-US" sz="1600" dirty="0" smtClean="0"/>
              <a:t>Civil war in England</a:t>
            </a:r>
          </a:p>
          <a:p>
            <a:pPr eaLnBrk="1" hangingPunct="1"/>
            <a:r>
              <a:rPr lang="en-US" sz="1600" dirty="0" smtClean="0"/>
              <a:t>King Charles kicked out by Parliament in 1629</a:t>
            </a:r>
          </a:p>
          <a:p>
            <a:pPr eaLnBrk="1" hangingPunct="1"/>
            <a:r>
              <a:rPr lang="en-US" sz="1600" dirty="0" smtClean="0"/>
              <a:t>Recalled in 1640, beheaded in 1649</a:t>
            </a:r>
          </a:p>
          <a:p>
            <a:pPr eaLnBrk="1" hangingPunct="1"/>
            <a:r>
              <a:rPr lang="en-US" sz="1600" dirty="0" smtClean="0"/>
              <a:t>Cromwell rules for about a decade</a:t>
            </a:r>
          </a:p>
          <a:p>
            <a:pPr eaLnBrk="1" hangingPunct="1"/>
            <a:r>
              <a:rPr lang="en-US" sz="1600" dirty="0" smtClean="0"/>
              <a:t>Colonization interrupted</a:t>
            </a:r>
          </a:p>
          <a:p>
            <a:pPr eaLnBrk="1" hangingPunct="1"/>
            <a:r>
              <a:rPr lang="en-US" sz="1600" dirty="0" smtClean="0"/>
              <a:t>When King comes back in 1660 known as </a:t>
            </a:r>
            <a:r>
              <a:rPr lang="en-US" sz="1600" dirty="0" smtClean="0">
                <a:solidFill>
                  <a:srgbClr val="FF0000"/>
                </a:solidFill>
              </a:rPr>
              <a:t>Restoration</a:t>
            </a:r>
          </a:p>
          <a:p>
            <a:pPr lvl="1" eaLnBrk="1" hangingPunct="1"/>
            <a:r>
              <a:rPr lang="en-US" sz="1400" dirty="0" smtClean="0"/>
              <a:t>Carolina given to 8 men</a:t>
            </a:r>
          </a:p>
          <a:p>
            <a:pPr lvl="1" eaLnBrk="1" hangingPunct="1"/>
            <a:r>
              <a:rPr lang="en-US" sz="1400" dirty="0" smtClean="0"/>
              <a:t>Worked well with close islands</a:t>
            </a:r>
          </a:p>
          <a:p>
            <a:pPr eaLnBrk="1" hangingPunct="1"/>
            <a:r>
              <a:rPr lang="en-US" sz="1600" dirty="0" smtClean="0"/>
              <a:t>Slave trade</a:t>
            </a:r>
          </a:p>
          <a:p>
            <a:pPr lvl="1" eaLnBrk="1" hangingPunct="1"/>
            <a:r>
              <a:rPr lang="en-US" sz="1400" dirty="0" smtClean="0"/>
              <a:t>Tried to capture </a:t>
            </a:r>
            <a:r>
              <a:rPr lang="en-US" sz="1400" dirty="0" smtClean="0"/>
              <a:t>natives many sent to West Indies</a:t>
            </a:r>
            <a:endParaRPr lang="en-US" sz="1400" dirty="0" smtClean="0"/>
          </a:p>
          <a:p>
            <a:pPr lvl="1" eaLnBrk="1" hangingPunct="1"/>
            <a:r>
              <a:rPr lang="en-US" sz="1400" dirty="0" smtClean="0"/>
              <a:t>Savannah Indians wanted to go to Penn for safety</a:t>
            </a:r>
          </a:p>
          <a:p>
            <a:pPr lvl="1" eaLnBrk="1" hangingPunct="1"/>
            <a:r>
              <a:rPr lang="en-US" sz="1400" dirty="0" smtClean="0"/>
              <a:t>Big raid by Carolina, natives extinguished</a:t>
            </a:r>
          </a:p>
          <a:p>
            <a:pPr eaLnBrk="1" hangingPunct="1"/>
            <a:r>
              <a:rPr lang="en-US" sz="1600" dirty="0" smtClean="0"/>
              <a:t>Rice was a big crop</a:t>
            </a:r>
          </a:p>
          <a:p>
            <a:pPr eaLnBrk="1" hangingPunct="1"/>
            <a:r>
              <a:rPr lang="en-US" sz="1600" dirty="0" smtClean="0"/>
              <a:t>Charleston becomes biggest port</a:t>
            </a:r>
          </a:p>
          <a:p>
            <a:pPr eaLnBrk="1" hangingPunct="1"/>
            <a:r>
              <a:rPr lang="en-US" sz="1600" dirty="0" smtClean="0"/>
              <a:t>Protestant</a:t>
            </a:r>
          </a:p>
          <a:p>
            <a:pPr eaLnBrk="1" hangingPunct="1"/>
            <a:r>
              <a:rPr lang="en-US" sz="1600" dirty="0" smtClean="0"/>
              <a:t>Catholic Spaniards not happy with Protestants so close</a:t>
            </a:r>
          </a:p>
          <a:p>
            <a:pPr eaLnBrk="1" hangingPunct="1"/>
            <a:endParaRPr lang="en-US" sz="1600" dirty="0" smtClean="0"/>
          </a:p>
        </p:txBody>
      </p:sp>
      <p:pic>
        <p:nvPicPr>
          <p:cNvPr id="26628" name="Picture 2" descr="http://www.sonofthesouth.net/revolutionary-war/battles/south-carolina-state-se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038600"/>
            <a:ext cx="2546766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 descr="http://www.sjsapush.com/resources/lowCountryColoni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42672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152400"/>
            <a:ext cx="4114800" cy="1295400"/>
          </a:xfrm>
        </p:spPr>
        <p:txBody>
          <a:bodyPr/>
          <a:lstStyle/>
          <a:p>
            <a:pPr eaLnBrk="1" hangingPunct="1">
              <a:defRPr/>
            </a:pPr>
            <a:r>
              <a:rPr dirty="0" smtClean="0"/>
              <a:t>North Carolina</a:t>
            </a:r>
            <a:endParaRPr dirty="0"/>
          </a:p>
        </p:txBody>
      </p:sp>
      <p:sp>
        <p:nvSpPr>
          <p:cNvPr id="2765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"/>
            <a:ext cx="4059238" cy="5943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Some poorer people started trickling out of VG to the south</a:t>
            </a:r>
          </a:p>
          <a:p>
            <a:pPr eaLnBrk="1" hangingPunct="1"/>
            <a:r>
              <a:rPr lang="en-US" sz="2400" dirty="0" smtClean="0"/>
              <a:t>Squatters</a:t>
            </a:r>
          </a:p>
          <a:p>
            <a:pPr eaLnBrk="1" hangingPunct="1"/>
            <a:r>
              <a:rPr lang="en-US" sz="2400" dirty="0" smtClean="0"/>
              <a:t>Irreligious and hospitable to pirates</a:t>
            </a:r>
          </a:p>
          <a:p>
            <a:pPr eaLnBrk="1" hangingPunct="1"/>
            <a:r>
              <a:rPr lang="en-US" sz="2400" dirty="0" smtClean="0"/>
              <a:t>NC separated in 1712</a:t>
            </a:r>
          </a:p>
          <a:p>
            <a:pPr eaLnBrk="1" hangingPunct="1"/>
            <a:r>
              <a:rPr lang="en-US" sz="2400" dirty="0" smtClean="0"/>
              <a:t>Native </a:t>
            </a:r>
            <a:r>
              <a:rPr lang="en-US" sz="2400" dirty="0" smtClean="0"/>
              <a:t>attacks </a:t>
            </a:r>
            <a:r>
              <a:rPr lang="en-US" sz="2400" dirty="0" smtClean="0"/>
              <a:t>by and against from Tuscarora. With SC help chased them out to join </a:t>
            </a:r>
            <a:r>
              <a:rPr lang="en-US" sz="2400" dirty="0" smtClean="0"/>
              <a:t>Iroquois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Least </a:t>
            </a:r>
            <a:r>
              <a:rPr lang="en-US" sz="2400" dirty="0" smtClean="0"/>
              <a:t>aristocratic/more democratic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Did have slavery, but not as much as SC</a:t>
            </a:r>
          </a:p>
        </p:txBody>
      </p:sp>
      <p:sp>
        <p:nvSpPr>
          <p:cNvPr id="27651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27652" name="Picture 2" descr="http://www.sonofthesouth.net/revolutionary-war/battles/state-seal-north-carol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447800"/>
            <a:ext cx="44513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4114800" cy="1295400"/>
          </a:xfrm>
        </p:spPr>
        <p:txBody>
          <a:bodyPr/>
          <a:lstStyle/>
          <a:p>
            <a:pPr eaLnBrk="1" hangingPunct="1">
              <a:defRPr/>
            </a:pPr>
            <a:r>
              <a:rPr dirty="0" smtClean="0"/>
              <a:t>Georgia</a:t>
            </a:r>
            <a:endParaRPr dirty="0"/>
          </a:p>
        </p:txBody>
      </p:sp>
      <p:sp>
        <p:nvSpPr>
          <p:cNvPr id="2867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8675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81000"/>
            <a:ext cx="4059238" cy="5715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1733</a:t>
            </a:r>
          </a:p>
          <a:p>
            <a:pPr eaLnBrk="1" hangingPunct="1"/>
            <a:r>
              <a:rPr lang="en-US" sz="2400" dirty="0" smtClean="0"/>
              <a:t>Last of 13</a:t>
            </a:r>
          </a:p>
          <a:p>
            <a:pPr eaLnBrk="1" hangingPunct="1"/>
            <a:r>
              <a:rPr lang="en-US" sz="2400" dirty="0" smtClean="0"/>
              <a:t>Buffer</a:t>
            </a:r>
          </a:p>
          <a:p>
            <a:pPr eaLnBrk="1" hangingPunct="1"/>
            <a:r>
              <a:rPr lang="en-US" sz="2400" dirty="0" smtClean="0"/>
              <a:t>Philanthropists started</a:t>
            </a:r>
          </a:p>
          <a:p>
            <a:pPr eaLnBrk="1" hangingPunct="1"/>
            <a:r>
              <a:rPr lang="en-US" sz="2400" dirty="0" smtClean="0"/>
              <a:t>Silk and wine</a:t>
            </a:r>
          </a:p>
          <a:p>
            <a:pPr eaLnBrk="1" hangingPunct="1"/>
            <a:r>
              <a:rPr lang="en-US" sz="2400" dirty="0" smtClean="0"/>
              <a:t>Debt prisoners</a:t>
            </a:r>
          </a:p>
          <a:p>
            <a:pPr eaLnBrk="1" hangingPunct="1"/>
            <a:r>
              <a:rPr lang="en-US" sz="2400" dirty="0" smtClean="0"/>
              <a:t>Oglethorpe</a:t>
            </a:r>
          </a:p>
          <a:p>
            <a:pPr lvl="1" eaLnBrk="1" hangingPunct="1"/>
            <a:r>
              <a:rPr lang="en-US" sz="2200" dirty="0" smtClean="0"/>
              <a:t>Good military leader and able to ward off attacks</a:t>
            </a:r>
          </a:p>
          <a:p>
            <a:pPr eaLnBrk="1" hangingPunct="1"/>
            <a:r>
              <a:rPr lang="en-US" sz="2400" dirty="0" smtClean="0"/>
              <a:t>Savannah melting pot</a:t>
            </a:r>
          </a:p>
          <a:p>
            <a:pPr lvl="1" eaLnBrk="1" hangingPunct="1"/>
            <a:r>
              <a:rPr lang="en-US" sz="2200" dirty="0" smtClean="0"/>
              <a:t>Germans, Scotts</a:t>
            </a:r>
          </a:p>
          <a:p>
            <a:pPr lvl="1" eaLnBrk="1" hangingPunct="1"/>
            <a:r>
              <a:rPr lang="en-US" sz="2200" dirty="0" smtClean="0"/>
              <a:t>Everyone Christian </a:t>
            </a:r>
          </a:p>
          <a:p>
            <a:pPr lvl="2" eaLnBrk="1" hangingPunct="1"/>
            <a:r>
              <a:rPr lang="en-US" sz="1900" dirty="0" smtClean="0"/>
              <a:t>but Catholics welcome</a:t>
            </a:r>
          </a:p>
          <a:p>
            <a:pPr eaLnBrk="1" hangingPunct="1"/>
            <a:r>
              <a:rPr lang="en-US" sz="2400" dirty="0" smtClean="0"/>
              <a:t>Slow growth, no slavery at first</a:t>
            </a:r>
          </a:p>
        </p:txBody>
      </p:sp>
      <p:pic>
        <p:nvPicPr>
          <p:cNvPr id="28676" name="Picture 2" descr="http://www.sonofthesouth.net/revolutionary-war/battles/james-edward-oglethor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425" y="1524000"/>
            <a:ext cx="43973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dirty="0" smtClean="0"/>
              <a:t>Plantation Colonies</a:t>
            </a:r>
            <a:endParaRPr dirty="0"/>
          </a:p>
        </p:txBody>
      </p:sp>
      <p:sp>
        <p:nvSpPr>
          <p:cNvPr id="2969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All broad acres</a:t>
            </a:r>
          </a:p>
          <a:p>
            <a:pPr eaLnBrk="1" hangingPunct="1"/>
            <a:r>
              <a:rPr lang="en-US" dirty="0" smtClean="0"/>
              <a:t>Commercial agriculture</a:t>
            </a:r>
          </a:p>
          <a:p>
            <a:pPr eaLnBrk="1" hangingPunct="1"/>
            <a:r>
              <a:rPr lang="en-US" dirty="0" smtClean="0"/>
              <a:t>Slavery</a:t>
            </a:r>
          </a:p>
          <a:p>
            <a:pPr eaLnBrk="1" hangingPunct="1"/>
            <a:r>
              <a:rPr lang="en-US" dirty="0" smtClean="0"/>
              <a:t>Aristocratic</a:t>
            </a:r>
          </a:p>
          <a:p>
            <a:pPr eaLnBrk="1" hangingPunct="1"/>
            <a:r>
              <a:rPr lang="en-US" dirty="0" smtClean="0"/>
              <a:t>Less cities</a:t>
            </a:r>
          </a:p>
          <a:p>
            <a:pPr eaLnBrk="1" hangingPunct="1"/>
            <a:r>
              <a:rPr lang="en-US" dirty="0" smtClean="0"/>
              <a:t>No free schools or printing presses!</a:t>
            </a:r>
          </a:p>
          <a:p>
            <a:pPr eaLnBrk="1" hangingPunct="1"/>
            <a:r>
              <a:rPr lang="en-US" dirty="0" smtClean="0"/>
              <a:t>Some toleration</a:t>
            </a:r>
          </a:p>
          <a:p>
            <a:pPr eaLnBrk="1" hangingPunct="1"/>
            <a:r>
              <a:rPr lang="en-US" dirty="0" smtClean="0"/>
              <a:t>Soil butchery will lead to future issues</a:t>
            </a:r>
          </a:p>
        </p:txBody>
      </p:sp>
      <p:sp>
        <p:nvSpPr>
          <p:cNvPr id="2969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29700" name="Picture 2" descr="http://13coloniesproject.wikispaces.com/file/view/map_for_wiki.jpg/43808323/map_for_wi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524000"/>
            <a:ext cx="4267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43400" y="152400"/>
            <a:ext cx="4191000" cy="1096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14338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28600"/>
            <a:ext cx="4038600" cy="5897563"/>
          </a:xfrm>
        </p:spPr>
        <p:txBody>
          <a:bodyPr/>
          <a:lstStyle/>
          <a:p>
            <a:pPr eaLnBrk="1" hangingPunct="1"/>
            <a:r>
              <a:rPr lang="en-US" dirty="0" smtClean="0"/>
              <a:t>By 1600, the New World had been changed by European Influence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But North America was still basically untouched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Three new colonies would change that</a:t>
            </a:r>
            <a:endParaRPr lang="en-US" sz="2200" dirty="0" smtClean="0"/>
          </a:p>
          <a:p>
            <a:pPr eaLnBrk="1" hangingPunct="1"/>
            <a:r>
              <a:rPr lang="en-US" sz="2200" dirty="0" smtClean="0"/>
              <a:t>1607: English at Jamestown</a:t>
            </a:r>
          </a:p>
          <a:p>
            <a:pPr eaLnBrk="1" hangingPunct="1"/>
            <a:r>
              <a:rPr lang="en-US" sz="2200" dirty="0" smtClean="0"/>
              <a:t>1608: French at Quebec</a:t>
            </a:r>
          </a:p>
          <a:p>
            <a:pPr eaLnBrk="1" hangingPunct="1"/>
            <a:r>
              <a:rPr lang="en-US" sz="2200" dirty="0" smtClean="0"/>
              <a:t>1610: Spanish at Santa Fe</a:t>
            </a:r>
          </a:p>
        </p:txBody>
      </p:sp>
      <p:sp>
        <p:nvSpPr>
          <p:cNvPr id="14339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0"/>
            <a:ext cx="44958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505325"/>
            <a:ext cx="44958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286000"/>
            <a:ext cx="44958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4038600" cy="1219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3200" dirty="0" smtClean="0"/>
              <a:t>England’s Imperialist Stirrings</a:t>
            </a:r>
            <a:endParaRPr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038600" cy="6324600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During 1500’s England divided by Religion, so no time for exploration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1530 King Henry VIII broke with church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Protestants and Catholics battled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1558 Elizabeth takes throne and peace ensued, but rivalry with Spain grew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Irish tried to throw off England by enlisting help from Spain, failed and were forced into the hands of English Landlords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Led to long term problems between Ireland and England</a:t>
            </a:r>
            <a:endParaRPr lang="en-US" dirty="0"/>
          </a:p>
        </p:txBody>
      </p:sp>
      <p:pic>
        <p:nvPicPr>
          <p:cNvPr id="15364" name="Picture 2" descr="http://neatnik2009.files.wordpress.com/2010/01/elizabethan-map-of-englan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43053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5562600"/>
            <a:ext cx="2133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274638"/>
            <a:ext cx="4038600" cy="10969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Liz energizes England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533400"/>
            <a:ext cx="4038600" cy="5592763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As England grew peaceful at home, English buccaneers grew active in the waters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Many times attacking the Spanish (Francis Drake)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Sir Gilbert heads to Newfoundland but dies,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His brother Sir Walter Raleigh attempts farther south</a:t>
            </a:r>
          </a:p>
          <a:p>
            <a:pPr marL="641033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hlinkClick r:id="rId2" action="ppaction://hlinkfile"/>
              </a:rPr>
              <a:t>Roanoke</a:t>
            </a:r>
            <a:r>
              <a:rPr lang="en-US" dirty="0" smtClean="0"/>
              <a:t> : everyone disappeared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England not having same success as Spain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1638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9950" y="1524000"/>
            <a:ext cx="42354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249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Spain falls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81000"/>
            <a:ext cx="4038600" cy="5745163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Spain builds armada to take on England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English Sea Dogs in smaller, faster boats defeat in 1588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Spain slowly loses power in Europe and the New World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England was now the master of the ocean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England blossomed culturally and economically as a new era evolved</a:t>
            </a:r>
            <a:endParaRPr lang="en-US" dirty="0"/>
          </a:p>
        </p:txBody>
      </p:sp>
      <p:pic>
        <p:nvPicPr>
          <p:cNvPr id="1741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420846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274638"/>
            <a:ext cx="4038600" cy="1173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England’s Empire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04800"/>
            <a:ext cx="4038600" cy="5821363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17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England’s population growing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Landlords “Enclosing” land for sheep grazing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Many protestants felt pushed out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Economic depression pushed many farmers out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Outdated laws limited who could get land: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Primogeniture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Entailment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Companies looked to make money in the new world, but needed people willing to do the work: Joint Stock Companies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With no money and no future in England, was it worth taking a chance in the new world?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1843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953000"/>
            <a:ext cx="25558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47800"/>
            <a:ext cx="4343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4114800" cy="1295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Jamestown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>
            <a:normAutofit fontScale="850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81000"/>
            <a:ext cx="4059238" cy="5715000"/>
          </a:xfrm>
        </p:spPr>
        <p:txBody>
          <a:bodyPr>
            <a:normAutofit fontScale="850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Virginia Company of London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James I gives charter</a:t>
            </a:r>
          </a:p>
          <a:p>
            <a:pPr marL="641033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Promise of gold</a:t>
            </a:r>
          </a:p>
          <a:p>
            <a:pPr marL="641033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Passage to Indies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Rich young men, not prepared, did not prepare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Charter: set of rules</a:t>
            </a:r>
          </a:p>
          <a:p>
            <a:pPr marL="641033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Said they had “Same rights as Englishmen”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Landed at Chesapeake and immediately attacked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Worked way up river to place they called Jamestown</a:t>
            </a:r>
          </a:p>
          <a:p>
            <a:pPr marL="641033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Easy to defend, but hot, muggy and mosquitoes</a:t>
            </a:r>
          </a:p>
          <a:p>
            <a:pPr marL="641033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100 settlers (men) try: May 24 1607</a:t>
            </a:r>
            <a:endParaRPr lang="en-US" dirty="0"/>
          </a:p>
        </p:txBody>
      </p:sp>
      <p:pic>
        <p:nvPicPr>
          <p:cNvPr id="1946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43243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52400"/>
            <a:ext cx="37338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"/>
            <a:ext cx="4059238" cy="5867400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First years are horrible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40 died on way over!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Too busy looking for gold and not enough preparing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Enter: John Smith</a:t>
            </a:r>
          </a:p>
          <a:p>
            <a:pPr marL="641033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1608: He who shall not work, will not eat…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Smith captured and symbolically saved by local Powhatan Indians</a:t>
            </a:r>
          </a:p>
          <a:p>
            <a:pPr marL="641033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Pocahontas became middle ground between Natives and Settlers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Lived off animals and unfortunately even cannibalism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1609-10 60 of 400 survive the “Starving Time”</a:t>
            </a:r>
          </a:p>
          <a:p>
            <a:pPr marL="641033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Gave up and started to leave, met by Lord De La Warr and went back to survive. Took a harsh policy with Natives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2048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2672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152400"/>
            <a:ext cx="40386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Cultural Clash</a:t>
            </a:r>
            <a:endParaRPr dirty="0"/>
          </a:p>
        </p:txBody>
      </p:sp>
      <p:sp>
        <p:nvSpPr>
          <p:cNvPr id="2150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"/>
            <a:ext cx="4059238" cy="5943600"/>
          </a:xfrm>
        </p:spPr>
        <p:txBody>
          <a:bodyPr/>
          <a:lstStyle/>
          <a:p>
            <a:pPr eaLnBrk="1" hangingPunct="1"/>
            <a:r>
              <a:rPr lang="en-US" sz="2100" dirty="0" smtClean="0"/>
              <a:t>Powhatan was a chief who had created a </a:t>
            </a:r>
            <a:r>
              <a:rPr lang="en-US" sz="2100" b="1" dirty="0" smtClean="0">
                <a:solidFill>
                  <a:srgbClr val="FF0000"/>
                </a:solidFill>
              </a:rPr>
              <a:t>confederacy</a:t>
            </a:r>
          </a:p>
          <a:p>
            <a:pPr lvl="1" eaLnBrk="1" hangingPunct="1"/>
            <a:r>
              <a:rPr lang="en-US" sz="1900" dirty="0" smtClean="0"/>
              <a:t>At first may have tried to use English to help him gain power</a:t>
            </a:r>
          </a:p>
          <a:p>
            <a:pPr eaLnBrk="1" hangingPunct="1"/>
            <a:r>
              <a:rPr lang="en-US" sz="2100" dirty="0" smtClean="0"/>
              <a:t>After 1610 relations strained</a:t>
            </a:r>
          </a:p>
          <a:p>
            <a:pPr eaLnBrk="1" hangingPunct="1"/>
            <a:r>
              <a:rPr lang="en-US" sz="2100" dirty="0" smtClean="0"/>
              <a:t>De La </a:t>
            </a:r>
            <a:r>
              <a:rPr lang="en-US" sz="2100" dirty="0" smtClean="0"/>
              <a:t>Warr</a:t>
            </a:r>
            <a:r>
              <a:rPr lang="en-US" sz="2100" dirty="0" smtClean="0"/>
              <a:t> used “Irish tactics”</a:t>
            </a:r>
          </a:p>
          <a:p>
            <a:pPr lvl="2" eaLnBrk="1" hangingPunct="1"/>
            <a:r>
              <a:rPr lang="en-US" sz="1600" dirty="0" smtClean="0"/>
              <a:t>Total War, effects everyone</a:t>
            </a:r>
          </a:p>
          <a:p>
            <a:pPr eaLnBrk="1" hangingPunct="1"/>
            <a:r>
              <a:rPr lang="en-US" sz="2100" dirty="0" smtClean="0"/>
              <a:t>1614 the 1</a:t>
            </a:r>
            <a:r>
              <a:rPr lang="en-US" sz="2100" baseline="30000" dirty="0" smtClean="0"/>
              <a:t>st</a:t>
            </a:r>
            <a:r>
              <a:rPr lang="en-US" sz="2100" dirty="0" smtClean="0"/>
              <a:t> </a:t>
            </a:r>
            <a:r>
              <a:rPr lang="en-US" sz="2100" dirty="0" smtClean="0"/>
              <a:t>Pow</a:t>
            </a:r>
            <a:r>
              <a:rPr lang="en-US" sz="2100" dirty="0" smtClean="0"/>
              <a:t> war ended with marriage of </a:t>
            </a:r>
            <a:r>
              <a:rPr lang="en-US" sz="2100" dirty="0" smtClean="0"/>
              <a:t>Poca</a:t>
            </a:r>
            <a:r>
              <a:rPr lang="en-US" sz="2100" dirty="0" smtClean="0"/>
              <a:t> to Rolfe</a:t>
            </a:r>
          </a:p>
          <a:p>
            <a:pPr eaLnBrk="1" hangingPunct="1"/>
            <a:r>
              <a:rPr lang="en-US" sz="2100" dirty="0" smtClean="0"/>
              <a:t>1622 hostilities open, Rolfe killed</a:t>
            </a:r>
          </a:p>
          <a:p>
            <a:pPr eaLnBrk="1" hangingPunct="1"/>
            <a:r>
              <a:rPr lang="en-US" sz="2100" dirty="0" smtClean="0"/>
              <a:t>2</a:t>
            </a:r>
            <a:r>
              <a:rPr lang="en-US" sz="2100" baseline="30000" dirty="0" smtClean="0"/>
              <a:t>nd</a:t>
            </a:r>
            <a:r>
              <a:rPr lang="en-US" sz="2100" dirty="0" smtClean="0"/>
              <a:t> war 1644,</a:t>
            </a:r>
          </a:p>
          <a:p>
            <a:pPr eaLnBrk="1" hangingPunct="1"/>
            <a:r>
              <a:rPr lang="en-US" sz="2100" dirty="0" smtClean="0"/>
              <a:t>“Perpetual war without peace or truce,” ended in 46</a:t>
            </a:r>
          </a:p>
          <a:p>
            <a:pPr eaLnBrk="1" hangingPunct="1"/>
            <a:r>
              <a:rPr lang="en-US" sz="2100" dirty="0" smtClean="0"/>
              <a:t>Assimilation not an option</a:t>
            </a:r>
          </a:p>
          <a:p>
            <a:pPr eaLnBrk="1" hangingPunct="1"/>
            <a:r>
              <a:rPr lang="en-US" sz="2100" dirty="0" smtClean="0"/>
              <a:t>Banished Natives from land</a:t>
            </a:r>
          </a:p>
          <a:p>
            <a:pPr eaLnBrk="1" hangingPunct="1"/>
            <a:r>
              <a:rPr lang="en-US" sz="2100" dirty="0" smtClean="0"/>
              <a:t>3 D’s Disease, Disorganization, Disposability economic function)</a:t>
            </a:r>
          </a:p>
        </p:txBody>
      </p:sp>
      <p:sp>
        <p:nvSpPr>
          <p:cNvPr id="2150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2150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600200"/>
            <a:ext cx="3784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700</TotalTime>
  <Words>977</Words>
  <Application>Microsoft Office PowerPoint</Application>
  <PresentationFormat>On-screen Show (4:3)</PresentationFormat>
  <Paragraphs>168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Paper</vt:lpstr>
      <vt:lpstr>Chapter 2</vt:lpstr>
      <vt:lpstr>Slide 2</vt:lpstr>
      <vt:lpstr>England’s Imperialist Stirrings</vt:lpstr>
      <vt:lpstr>Liz energizes England</vt:lpstr>
      <vt:lpstr>Spain falls</vt:lpstr>
      <vt:lpstr>England’s Empire</vt:lpstr>
      <vt:lpstr>Jamestown</vt:lpstr>
      <vt:lpstr>Slide 8</vt:lpstr>
      <vt:lpstr>Cultural Clash</vt:lpstr>
      <vt:lpstr>The Indian’s New World</vt:lpstr>
      <vt:lpstr>Virginia</vt:lpstr>
      <vt:lpstr>Maryland</vt:lpstr>
      <vt:lpstr>West Indies</vt:lpstr>
      <vt:lpstr>Colonizing Carolina</vt:lpstr>
      <vt:lpstr>North Carolina</vt:lpstr>
      <vt:lpstr>Georgia</vt:lpstr>
      <vt:lpstr>Plantation Colonies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</dc:title>
  <dc:creator>Owner</dc:creator>
  <cp:lastModifiedBy>Owner</cp:lastModifiedBy>
  <cp:revision>26</cp:revision>
  <dcterms:created xsi:type="dcterms:W3CDTF">2011-09-13T22:19:36Z</dcterms:created>
  <dcterms:modified xsi:type="dcterms:W3CDTF">2012-09-09T17:49:49Z</dcterms:modified>
</cp:coreProperties>
</file>