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66" r:id="rId15"/>
    <p:sldId id="267" r:id="rId16"/>
    <p:sldId id="268" r:id="rId17"/>
    <p:sldId id="275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285D8F36-D057-4E45-823A-43C9AB5A2E5F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D15FC9-1D1A-4A69-8514-2B11EBE2E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C0E45-21D0-4146-80FC-181211A0FA1D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776B6-4994-45F2-8527-C2C21F4A6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92515-D824-46CF-A714-72E2041F9118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1A6CA-4ECB-4703-9A9D-2767A4480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F474-075F-4DB2-9017-802DDB0F7867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6582-6A08-418B-9121-E162D96EB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6D36-2703-41AB-B801-821B37AD8BB9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0E3BB-A898-45B0-86C1-B33562551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6A954-603A-4EF0-9077-CC7305DCAAA9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53B4-C02F-474F-993C-AC6CD4804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995E5-A68F-4D61-B3B5-0C59C6484C66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ED34B3A-C2C1-4664-B7B0-E625F2DA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3885-9CBA-449A-8815-E0B69EFBCF6E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A87A-0451-4C83-8F0C-76B68A1A6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2708-1489-4405-A537-46E4BC0B889D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C923-190C-4518-B4F9-745E3B905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0EC79B6-212F-451D-AD82-52D90625ED93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FA6AD27-8861-47EB-BA06-AA570BDCA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B45492F-DBCB-4EB9-8C2A-5AFDB6788F0D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B77AE45F-61C4-4422-822C-3D61916CC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337CB0-06D2-41C7-AAC4-8C6F27025AD2}" type="datetimeFigureOut">
              <a:rPr lang="en-US"/>
              <a:pPr>
                <a:defRPr/>
              </a:pPr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0F8BAE0-5B1B-4ECF-A96C-91452D52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Chapter 33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The Emergence of Woodrow Wilson</a:t>
            </a:r>
          </a:p>
        </p:txBody>
      </p:sp>
      <p:sp>
        <p:nvSpPr>
          <p:cNvPr id="13315" name="AutoShape 2" descr="data:image/jpg;base64,/9j/4AAQSkZJRgABAQAAAQABAAD/2wBDAAkGBwgHBgkIBwgKCgkLDRYPDQwMDRsUFRAWIB0iIiAdHx8kKDQsJCYxJx8fLT0tMTU3Ojo6Iys/RD84QzQ5Ojf/2wBDAQoKCg0MDRoPDxo3JR8lNzc3Nzc3Nzc3Nzc3Nzc3Nzc3Nzc3Nzc3Nzc3Nzc3Nzc3Nzc3Nzc3Nzc3Nzc3Nzc3Nzf/wAARCACgAKIDASIAAhEBAxEB/8QAHAAAAQQDAQAAAAAAAAAAAAAABgMEBQcAAQII/8QARxAAAgECBAQDBQUDCQYHAQAAAQIDBBEABRIhBhMxQQdRYRQicYGRFTJCobEjJMEWMzRScrLR4fAmRGKCkvEIF1RkdISUov/EABkBAAMBAQEAAAAAAAAAAAAAAAECAwAEBf/EACURAAICAgICAgIDAQAAAAAAAAABAhEDIRIxQVEEMhMiI2FxQv/aAAwDAQACEQMRAD8AIvB/IMmp+DqWuSmimqqxdVQ8oV7FSQFFx7tvL1xM5XwFw3lWcVea09EGnqr3jms8aXNzoUiw3+PpbED4JZEMs4UOZGqaU5naTk6bLEFLL57k9z6DBlmL1qyJ7K5C294WBvgdsbSRFScB8OPxGM+aiHtaj+auOQTp06ilrXt8u9r45zvgPhvOq+lrauhCSUxFlgIjWQA3AdQNxf4H1xB5r4mZFSyS0zZvNDVwSGOSNaYsuoGxF9PxxkPG6z5XLmUOYI9HD/OyiP7nTqLXB3wyg2Dkgh4k4MyDiKljgraNIhE+tHpQsTA+VwOnxwrXcI5BW5J9jvl0MdLy1jUxIqyJptYh7XvsNze+9+uAZPFTLHlCfazLc21GmNh+WJhOIMwnjWenrUkiYXV0VSGHmNsFY5Ppm5IIct4RyHLcm+yIcuikptLKzTKrO+q9yXIvffta3bCXDnBuQcOQyw5fRiTnNqd6m0regBI2A/1fCeVZrPKgNRKXP9kD+GHr5kx1BRpuQLjCOMkwqURnlHBHDuT5pVZlR0SmepB1CUh0jBNzoUiw3+Pl0xs8FcPPxEnEBoAK1QLKp/ZXC6Q2i1r2/wC18OhXSXF3v8cLrWFoy2qxHYYXYbiR+e8FcPZ7XUtZmFADJTbKIm5asL3swGxF8LcQ8KZJxFRpS5lQoEjfWhgtEynp1A6W7YfLOzC4bGuew/FgWHQhV8OZNWZH9izUEYoOUsQRRZlC2tZut9hvjMq4cyfKcnGVUlChpCrK6yDUz6upZrXN72w6523XHBqHH4jjWbQz4b4TyThqGaPKqPRz3DO0rcxtuguegHkMc5VwjkGT5vU5rQ0CpV1AOslyyjUbtpU7Lc4d86bu5xzUyztSuIZWEoG3TGTs1obScI5FPxFHn8tEpzFANLhzpuBYMV6EgY3n3CeQ8RVNLUZtQrLLS/zZVygIvfSwHUX7HzOICXOszSQx86VT6gf4Y1JnWZdqt7jqLD/DFlil7E5xCjiHh/KeJKIUeb0qyxJIJI9BKMreYI37kY3XZHk0vDxyerpoEylIghjZigRF6HV1Fut74H8qzbMJsyp45ZpDGXAYG24xO8T5InEeRVeUzzyQrUqo5iblSCCDbvuOmFlFxdMKaas8l1KBKiVYzdFchTe9xfbGY5nTlzyRj8LEfQ4zGFPQ/gfRZtT8KtUV1VzMvqWDUUJfUYwCwY/8IJtt6X74P5+h0khtJsRivvA+qzibhqSGvpymWwELQTFLcwEsXHqAe/rbB3WyNGrMi63CMVS9tRANh/D54R9j+Cqa/iim4dfOMvzLKanMXUaXvToYBIV1EFrbA67nbHPhFlcdLk1Y84psxOYvHpo0ZZUQJexkO6qbnobn3dgemGEfiLVUmeZyoyvMIkzAxv7GU/aCTQFI32Aa3XSTsLAHfGuEo8/4K4SzXNvsyVqmvlijpaRkJ0WDnmMnWwvYA9e+2GppC2c+I2ZRVGrJPs2nmzCeVRTeywhOSNQACKBclrWufPaw2wb8M8F1GU5Hl1FUzAyILzgb6SxLFQe9r2xXPBecRZHnLZvn+U5xXZrVawspp7sr7brci5K6r+QsBi6MpzCTM8spq5YpoVqE1iKYAOu5FiO3TBVx6N2cxZNFASqSsEt7twL39cNqiE0zhQQy+fliWEjAsrDthnKFmH9Vu5OApSb2CUVQzQ3PnhVXsCMcinkudI2xsIw2YG+HdMSmhylQqR3LaRY9TgTz3xGyLLC0ccklbOu3Lg+6D5Fzt9L4ivFHNqqho6SkpnMaVJfmFepAtZfhvv8AAYp6sk1yWO9vS2AoeSkSyJ/F/MGk/dstpkj7a3dz/DDmu8TM1pcqoK0Q0btUM4eNkYAAbX63xVGrUt7i/S1sS2aA/wAncrctcO7gDyt/3wVFUzMsfLPGGFpAmaZYUj7yU0mq3/K1r/XB5kXEOV57BzcqrFlI+8n3XX4qdx8ceY9x3w4oKuopqpJaWaSORT7rxtZl+BwnBBPUcsdNLbmwq/rvfEJmOXiGq0oAIiLrbCXA+cvxDw/DVTPepQmKc+bC3vfMEH64IZEbUuoArpt0wYzcXTFlG+iJy+kkgzClcXMZkXfExxXl9fmvD1ZQ5RVeyVsyARS3K23BIuNxcC1x54cUkEaqCqWIIPUnDfiqXNoOH6yTh6IS5mqAwqQGPUXsDsTa9h54E58mNGNRPJ8y8uaRJCS6sQx673xmNTFjM5lvzCx1XHfvjMEU9BeBufNmPDT5UaRo1ywgCe91k1szW9CPLywZ51I0NPNMhty4Xa/wBP8ADAj4KZ3R1vCceUwK61WX3MwK2DB3cqQe/l57YLM3lQSLDMAY5Y2VlI2IOxH64Sv2H8FEcS12a2yjPPaX9vky6GqaouFIKyMoIHQ9V/1fFg0me1tZxDF7XmtXl9FUJF9nLFDGEqHt+0jkYgkPfbTcbHbtcU4z4Zgoa/JqBZswqqCVJYaeBXUtEb3VVNgWUE3sdz0BxnB4izCrpqDMa+qkpFkjqY6YMun2hFuVc6dW29hfsRjocbiTJPxN4rmps3pIsuqUSXKXSpcNcl5G2CDbshJP9r0xYtHmMdfSU9ZAxMU8ayIb9iLjAfmuTwUvCeeQRvJUSTl6ySWexaSS4bewG21hbtjPDCs5mQnLnYNLRsCpDBgY3uy2PpuPTE2rQQ2ecsD0+mECRbr8sZYk9OmOWIBF+/l3wlUY7jkKMLAWw5BjmO+xw0QoTcG2HCKA3W5PlgNjRK48boAtDlkyi2mR1uPUD/DFOyG5vi6vGlWPDtK5tYVPYeanFJuw1Wtc+mKR6Mc73J2+mJnNLjhXJz5TTj4bjEZFDNNflRXA6m+JCtqhLlVJl78tRTM7B9W51Wvt8sMvIGQoY6gcLwC8o3HXzthNlA2DIfW+FKewYHbAMXh4NgDh2pPnVkH/AKExYepU0q5A1Ha+K28IqnRw9OiqDaqYm/8AZXBu7GR9RFsTnG5WblRMIwuLEYj+Ks3myLIKzM6ekNXJTqGEO9juNzbew6m3ljdEDzlsbYVz7Oabh/KZ81rg5gpwCwjF2a5AAHxJwtbHTtHkqZzLNJIQAXYsQO1zjMZOeZPI67BmJAPqcZigh6I8EvsocHoKLkDMA7e3aL676m0avTTa3bBHxDfmxEdAp/XAz4I5LRUXCa5tCXarryyzFmBChHYAAdvPfzwV56Azxi4Hukb4EdSDVorjxIo2rsupJRzUSmlZnljXUYwV62621AdOg3wFZRnAy/KRGkQSpaTVDUBb84697+q2Fj5M2LN4sqpMvydqqnVHKyKJEN91728vjiqc4ip8wp2q8tZlEQtLSnbQCb6lA7XJJt53xdSRvxy42W/HM+Y5XLHNHomeJopIwQQr23W49SPrivfDitOW55FIyGOnljEMpB2Y3C3N+liQbC/X6EPDcOYZQUGZUFbT09ZHGNcqKVEoBFyynvt1sbn0xX1UsNLnczzUbSRR1cqMGdlRzckC43BF97dt8arFLt4hzyDI1VpQXla+mJDubdST2GK+zbivMp3MiVbRLfZYpCiKPja7HCGY5hVZzNzqmZQ0SqgZF1B2A3O/Ym5/7YFs3bluoq4bkfcZPun/AAOE40URIx8ZVtPKSmY1qsTuwl5g+jbYeUfiDmzVYVcwl02JLuF0/wDT0wERwyVEwip4i7teyqLk9/0vhuevoemA0Cw24k4tmzSj5NfXmthZ9XLQhdJHcC38cCElRGtuTCFI7k6sIBTqHc9sPqSgeZ1XSzMxsqJ3OA2ohUZSehm8skg99mNvM7Y438/zwY03CJ9miqK2emoklN0ExJYjzt2HxxMZbwvw3VSCmGYyT1H4mjZVF/IAjEnniiy+NMrRh3Jxrpi2p/DnK5NYhzGqQ9g0a4ij4cwVYMdBmR9otqVJ00hvS46HBhljPonkwyh2C3DfFea8OufYZwYGN3gkF0b+IPqMXLwjxfR8SwEQjlVkQvLTs1zbzU9x+mKRzrIcxyWdoa6meI9iw2YeYPQ41w5m02SZzS18RN4n99f6yfiHzF8ORaPTlG37aO3c74d5zLlsWVVD53yPs8J+354umm46jv2+eGlBpZ4nQgo9mU+YPQ4dZ1lVHneUz5dmSsaWZQH0tpK2IIN+1iAcI3seHR5KqdJqJTDbl6zot5X2xmMqVEdRLGhJVXIBv2BxmHFL78Cskai4fnzdqrWuYHSsAWwTlsy6ie5P6YMuIDbR/ZJwGeBVNnEWQT1FZPqyqZv3OEvqKMGYOQPwi/bud8FnEzhWjHco1hhV9x49AfxdNLFkdRJTguyOhKAX1C+4/O/yxWrRrVH2rKJeXUpuYDsT528/hg94lqNWUVIEghYKGDm4AIIO/p2+eKxqsypndKiIPFVg7tH90nF3Gh1KlRZdB4qmSjgpKvKzIwhCzOZgmtxsbC3wO/rgOzSFa7MjVxDTCZOdZje5J3B7XBHXy+WGOT8Syw5uamLLqCWeVdOqpQuAe7AX622wQ1VTJW1bVLw06mQDUkEQRdttlH64nBOLbvQ0njlBJLY1jDgIATb0OMZYZV5c6iRe4J7+uG8kzyVrU0TrG7BCjk7LewufrhKeKCG8VHIxGosSWBNj3PrsTh72TrRkOTCMSTUtXJDz1eNkUA3Q7EA+vT4XwwzLIqijy01sVC70jSmP2pt9LDr8B2uRbbBJlMFRmk0VHlyM4UaXlt7kY8y2LbpKOlhoI8tEavTpHyyrrcOO9x0N+vzwJNIRnmmip2lqI0VGYs1gB1J8sG2S1lTDV0tIsAhpzdWMbKxO1ySR+mCHiHhCjy6vSso41jg5wAp2+4VYEsB3BBFrf1SPI4Qo6MTZ60jJDaCK+iMBFHe3ljj+RJdHf8SGrIzMabTWyxzA1CUzmNEk92463b/hG30xLQ07tSCWrpMvMSECNqRyki+u/X64cVtfA7mSN4Wmb3WW2okdjbrcb4Uy2gFdoCeyfe1hkQi/lckkW+GOXno7XjpjePMqmKQoX5kYbSrORdx0288JDMvZa9J4wVBbS4sbDfr9L/lhXPCKReTE4OlrMq7DDLKgZqnUw1XG+rAxzp8kNPEpxpnXGmdPmtIaKYRx00hBjfRrc2391e3lit6rLWhnjjhbmiYfsyFIJNyLW87i2LPqaejqq2tPLInhgVYWN92udVvrbEjwnwpz88XNa9RyaMAQRsPvSdSx9AT8yMdmLK5SPOz4YwhoPMqpmpaWjgf78MSRt8QoB/THfE+TDiDIavKfaXpvaVCiVBcqbg7i4uDaxHcHCsJu6+hwhxTSZlXcP11LklSKavkS0MpbTY3FwG7EgEXwyds5V0eUp1MU0kd76GK3HexxmMmUpNIsl9YYht7733xmLEy+vAutzWbIJ6OppdOWU7XpZyunWzMxdb/isd79umCHjOURTUxJA9xv1GIDwMz4VvD8uS+zOjZdd+de6uJHZrdNiD9cP/El259Ai3uUexBt3GNH7jxK744zLTSLCjC7G5/XFeyFZGJa4PoMEHF9RqrXRbHQbdfr+eBsHFJO2Kx/lEtPSV0VRUq0ixtfSoxL1ecUrTmelMvMvddY3X5+XpgaJ9bY0GPnhaV2MpNKiQqcyaaYyFQrnfUu2+DkcK0tFweM0nWZqqSFZjrcEWuDsBsdvP4bYryjp5aurjp4I2kkdrKqgkn5DFo1We0dXw3U09Mi07clgaQsdKm33oz5X6qdx1HfA5qL2NHHKcW14C2hzCCbL4HpFSKF41IjRdIU+Vh3G+JKgqAb6m2xWXB2bsUlopNgp5i3+h/xwURV5WXSCfXfFJQJpaJLjCpANGo0sNTOA24JA2/U/XFaZnUV+YZsooi4LINNjbUN9z2HfBpxVMJ8mSruDLSSAkDurbH+GBmqhQVdDVO065fo0zSUyhnVbkiw+JGOHJGp7PRwP+KvRI8M0NNl7c+sMJrLkc0nzHYnD7Mozl9QK2hfQGH7aEHY3/GtvzGGtO1DVRWp8kzSZXQDnTVgRuoN7DYDth3lWXJlkZfmTE7aIppuZoFrHfb1xzTVbbOqLt6QyzULJDHOrai4H1xzQSiJG1G2k6tXljc6rFTIjG4BAGGjM0kUyq2gPtfyH+r4mo6Ol9BLCfb2pfZZlJZgYrC4IJ3Py3J+GDamVIIFiQkqOhJuT3vgD8OqT2SPMNQudUYRr/gIJt9R+mDRCT06Y7cWJKOjxPlZXKdPwSEDAzIPXCfFFTmdFkFZU5HT+0ZhGgMMenVc3F9u5Aubd7Y4pSRUR/2hhTiXODw/kNXmwpmqTTIH5Sta+4G53sBe5NsUSpkfB5RnLvPI0u0hYlh03vvjMZOxmnklIsXYtbra5xmKk6PQXghm1DU8KfZcNxW0js84KW1B2bSQfxbbb7jC3ihOtL7LMxHuxPb43FsJeB65SvCWuj5H2mXb23Sf2ltbaNXpbp2+eI7xvlMceXi5GpX2+Yxo/cZaRTeaymWclzdupPme+GcYuN8dSsXkJbCZOHfYDbrbe+ORa++MLHGlNjfC2ANOAsizadKriDKVvJlrppUAlmJBJ0jvYDceRw4zqphzKvFRECKioGp0XZI1A3Hr8fLDDhbN804agjrKKZo1nc+4RdZAvmP9HE5m9dHnQM+VwwUlRW2SrjIFlIuS6nsDvf1B+OJX+1M9CEWsXJEBRQ1VNyc3iT91LlWZe3Y3wYwzB3V/NeuBfK4WpFmFPX8nWTGpmQ+z1I7gnoD8fPqMS2USPGxpalDFNDayE393sQe49cdEHqiEl+zZPpaWOSnlty5VKsPTEPEkkFDU0olKSwWawP3gCQR9QcSa69WoAn9cR/FSNl0sGYvGxhnBV7fhawv9QB8wcS+TDkrRX4+RQl/pK5D7RUQoJZSFG4Ubk3x1mNQkETsxJKnSPU+WBqm4ko4FUUvNlkIsEQWN/LCjVcySx1+agLy96ejvuW7FvIfnjzvxu9na8q9i1TLI9Vpk6Rrd1t+LsB8sdpFK8ywouqawvGgudR7fIYb0ZEgevzKpFJRartMVu8r+Ua9zbb0xF55xtUJGaXh2I5bSNfVIGvPL6s/b4DFVhcicvlqH+hY3FMPCYemzKgqjJIwaNU0rewsb3N/K2DbI8zps5y6GvomBhlF9+qkdVPqP88eaZJXlkLyMWZjcsxuTg58K+JRlWa/Z9XIRR1jAAk+6kvY/Pp9MdcY8Y0eZknzk5F4UpvUJ/bGHec5rS5HlM+Z5hq9mp11OFXUWubAAd7kgfPDOkX94Rht7wuMPs1bLhllT9tcj7PCfvHP+5p9fywr7AujyXVyCarmlUWDyMwFulzfGY3V6fa5uR/NcxtFv6t9vyxmKCHoDwRyWjpOFVziIyNWV5ZJtTXChHYKoHbzxB+PBLVGVR3sOVI3/APQGJbwLyN6Lh+bOGqmdcx91IANo+WzLc+ZP6Yg/HyQpmOTW/wDTyXH/ADjAX2G8FQybE4TwvMVPvDr5Ybt1w4rOcKQIZZURRcsbADCeJrhXkxZzBUVTpHBAdbu56bG1vW9sBKzWEwMEtNQUjUysXj1xKDuGW4Vfg2/5YhlSRp6ZZzy46uQ2jUfcW+JzO4aUU8UtDKrR3tpRr8s3uGUjsCcMcuekM5mr5UaeM6U9AO9vjvfDtX2dMZUrizqnieNZ6WKu0M0pVoJ/5uQbW36X/wBXwkaiTKqoCximg9ySFzdApPUb9O+E8zzeCoqC2XI66wFbWBpf1t5jERWZvWVUqrPLzhHdE1IL6fLztt0wtGlkQYUOdcqrjmnqomhY6Si3XlX6HfqvrjrOeOadoJKOlpVq43FnMoIQ7fXv6YEqutmzWc1NWdThQiACwRR0AHkMRsg9+y33PbD76IylY4hrHifmU94nPUg9PgcFVHNk1DlKVdetXUZzqKihkJVF7hmPWxBG3XY4GKduRZobcz+sQNsKBSxLHdmNyT1J9cLwRuTqrFq2tqMwm51S+pgLKo2VB5KBsBhjUxF0JA6G4w6ZbD1xyALdcNQhD2IO4wvTRtLIANrbk+mH7U8Lbkb4SERiYmD3geovheIaLa4K4/nq8woctzClRnlkSFJomtboAWB6/LFm5xldJneV1OW5gGNLOoEhR9JW1jcHsQRf5Y898EN/tZk11sfbIv7wx6A4kyb7fyGsyoVLUxq4wglUX07g9O423HlfE5qmhl0eUKyNYaueJGuqSMoN+oBxmNVcPs1XNAW1GKRkJG17G2MwSZfngVT5xHw/PPWzXyqVrUMRe5VgzCQgdgT27nfA9/4gb/aeTW700v8AeGCPwLrs1n4clpKqk0ZbTt+6VGkjmFmYut/xWPcdL2xB+OlO1VnmRwIwDyQsi36XaQD+OF/6H8FO3utzjhzc9MG2Z+GueUdQYaU09cRYHkyhCGLsirpfSbko1rXuN8NofD3Pnrkpqinjpw1RFAZGmRhqk3WwDXbbfbyPlh7QrBEAsbDrh3LFy4RY9Nzgso+A839mjqEhiaSSQLHAZV16Shk1tvZF0i/vWNiLDfGv5C8SSEiWiijDScq71EY0nmcu9tV7aiBfpuPPBTRqYJhmiGnWxv1F9sdrJZgR/ngmyngquzPMa6ggnpPaKKZIZbyalszFdYIG6rbfv88br/D/ADykBZYo5rK7MqOAy6S2wDWLEqheyg+6Qcbkg7B6MCIyuOir7vzxqiiXlvNJ90AhcEzcD567RU5po4zKRrledAkViq2dtVgwLr7vXcCxwpVcE55zBTU1NFLECQkgnjUOA5QW1MCNTCwBFyb2wbRtglC7RAWHUdcbjiYnU3U9sEf8js7jpjUyUBESqWLtImlVCayb37L+e3XbEhlfA+Y5nlsdfSSQtHJHrCktqJ5hTR06i1/hjckamCip6Y7W4FhgqqeCMyUWopYKuRpESNY208wtzLEFrC1omO/phhDwdntSkTCl1rMwVQkyAb3sfvXCnS1mOxtscHkg0yCZhe3X4Y2A56Cw+uH+Y5TU5VU+y1kQjk0K4CsrAqwuCCpIP1w2026YZOwCXKHU7nGXtsABjojHJxgkzwUP9rsm/wDmxf3hj0DxJT5nV5FWQZHOIMxkj0wSFrWa479tri/mRjz/AMG7cWZOf/exf3hj0BxJU5jR5DWVOS04qcwji1QxWvqII7d7C5t3tiOTtBj0eT6pXSqmSdiZVdg5Jvdr77/HGY3VM8lTM86kSs7Fx096++3bfGYxM9AeBuermHDTZOKZ42yzrNe6yCR3b5EeW+EPFrh3Nc3zbKavKWgVqWM+9LMEs2vUDv16Y78HOKskHCsWVS1ENHV0YJlNQ6RCXUzEMCT7xA2N9xicpvEHhjMc/qMnNQqNBqtUzlFhcrswVifodr72wr7HRXFDwLx8Wlq6appr1FStW8iVaAtKhJV+m1iW+uHsfCXiVE8jxVFHE8kqzM0csK3dfunZe1r26X3wc1HiLw1R59T5ItSGMlh7RCyGCMt0BcH6kbC++N8Q+I3D2Qy00clX7YZybmiZZREo7sQfy67HGv8Ao2gJi4U8SkSCM1lPogACL7TEdtOix933vd23vtbywhJwX4iFgyT0yWAHu1Ma2Ak5tgANvfAb/LbFg8QcfZDkeXrVvXR1hdwqw0cqSObgm9tWw26nHUvHXD8eRHN/tGFouUJRAsi843/DovfVc/6GNb9B0VrHwH4gw1ddVwS0qT1yMlS6VUY5isbkEAWG47Ww5fhTxNlaqaWtiJqv55vao7n3dFwbe6dO11tcYP8AJeOcgzfKzXpXRUyjVqhqpESRbbn3b77dLdcIcN+IWQcQCo5NSKQwsBatdItYPQrdt+ny2wL/AKNoERw94jioSUVkLFI9P9JisTcHURaxN1U6jvcDfCFNwp4iQVJqRUQczliMfvERFgxcbEWuGYkHqCdjgzy/xE4fr88qcqjquU8Oq1RMypDKV6hWv9L2v2xlX4icPU3EEOTNVa5JSo9pjZWgQt0DPf6noO/ext+g0gNfhHj1suNC86PTmPlGJqxLFdWq1+vXf8umOMu4T8Q8uhhgpKiGnghd3jRKmM6WYWY3I7j/ACtg24i8QuH8ienSeq9paYn+hlZQiju1m2+G5wvxBxvkWR5d7bLWxVQLBUipJUkdid+gbYWHU4Dk/QdARTcLce00dOkUsGmn0cpWniYLoDBbXB6B26+d+uOxw54gKiIJ4rIbgmoiuT73U2uR77WB6atsGjca5CMj+1/tGHk8nmiHmLzv7Oi9732t/DGZFxrkWdZZ7dFWxUyhmVoqqVI5FIF+l9xv1H643J+jUvZXVV4f8W1ro9THTO0caRLepj91FFlHyAwgfDPiY/7tS/8A6kxY3DnH+QZ+1QtPVezmAj+lssXMBvYrdt+nTr0xqj8QeH6vP6jJkq9EsNxz5GVYXI6hXv8An37XwVOQGkVz/wCWHEx/3alP/wBtccnwu4nJ/o9J/wDqXFkV/iFw/Q57TZRJVcyWbSOdEVaGMsdgzg/p07464i8QMg4fNOKiq9paYnajdJdAHUtZtuvzwebFpAPw94c8Q0Ge5fWVEFKIYKmORytUpOkMCbDvi0+Ic2XIclrM1aB51pY+Zy0Nix2HXsPXsL4jc842yPJsrFfLXxVKMVCRUsiO7lhcbX2Ft7m2Nfy34dGQDOmrompTFzDT6lMxHTTy73vfa3TqemFbbD4PMNbN7VWT1JGkzSNIVG9rm9sZjdfKs9dUTQjRHJKzIvTSCSQNsZhiZ//Z"/>
          <p:cNvSpPr>
            <a:spLocks noChangeAspect="1" noChangeArrowheads="1"/>
          </p:cNvSpPr>
          <p:nvPr/>
        </p:nvSpPr>
        <p:spPr bwMode="auto">
          <a:xfrm>
            <a:off x="74613" y="-715963"/>
            <a:ext cx="1524000" cy="150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3316" name="AutoShape 4" descr="data:image/jpg;base64,/9j/4AAQSkZJRgABAQAAAQABAAD/2wBDAAkGBwgHBgkIBwgKCgkLDRYPDQwMDRsUFRAWIB0iIiAdHx8kKDQsJCYxJx8fLT0tMTU3Ojo6Iys/RD84QzQ5Ojf/2wBDAQoKCg0MDRoPDxo3JR8lNzc3Nzc3Nzc3Nzc3Nzc3Nzc3Nzc3Nzc3Nzc3Nzc3Nzc3Nzc3Nzc3Nzc3Nzc3Nzc3Nzf/wAARCACgAKIDASIAAhEBAxEB/8QAHAAAAQQDAQAAAAAAAAAAAAAABgMEBQcAAQII/8QARxAAAgECBAQDBQUDCQYHAQAAAQIDBBEABRIhBhMxQQdRYRQicYGRFTJCobEjJMEWMzRScrLR4fAmRGKCkvEIF1RkdISUov/EABkBAAMBAQEAAAAAAAAAAAAAAAECAwAEBf/EACURAAICAgICAgIDAQAAAAAAAAABAhEDIRIxQVEEMhMiI2FxQv/aAAwDAQACEQMRAD8AIvB/IMmp+DqWuSmimqqxdVQ8oV7FSQFFx7tvL1xM5XwFw3lWcVea09EGnqr3jms8aXNzoUiw3+PpbED4JZEMs4UOZGqaU5naTk6bLEFLL57k9z6DBlmL1qyJ7K5C294WBvgdsbSRFScB8OPxGM+aiHtaj+auOQTp06ilrXt8u9r45zvgPhvOq+lrauhCSUxFlgIjWQA3AdQNxf4H1xB5r4mZFSyS0zZvNDVwSGOSNaYsuoGxF9PxxkPG6z5XLmUOYI9HD/OyiP7nTqLXB3wyg2Dkgh4k4MyDiKljgraNIhE+tHpQsTA+VwOnxwrXcI5BW5J9jvl0MdLy1jUxIqyJptYh7XvsNze+9+uAZPFTLHlCfazLc21GmNh+WJhOIMwnjWenrUkiYXV0VSGHmNsFY5Ppm5IIct4RyHLcm+yIcuikptLKzTKrO+q9yXIvffta3bCXDnBuQcOQyw5fRiTnNqd6m0regBI2A/1fCeVZrPKgNRKXP9kD+GHr5kx1BRpuQLjCOMkwqURnlHBHDuT5pVZlR0SmepB1CUh0jBNzoUiw3+Pl0xs8FcPPxEnEBoAK1QLKp/ZXC6Q2i1r2/wC18OhXSXF3v8cLrWFoy2qxHYYXYbiR+e8FcPZ7XUtZmFADJTbKIm5asL3swGxF8LcQ8KZJxFRpS5lQoEjfWhgtEynp1A6W7YfLOzC4bGuew/FgWHQhV8OZNWZH9izUEYoOUsQRRZlC2tZut9hvjMq4cyfKcnGVUlChpCrK6yDUz6upZrXN72w6523XHBqHH4jjWbQz4b4TyThqGaPKqPRz3DO0rcxtuguegHkMc5VwjkGT5vU5rQ0CpV1AOslyyjUbtpU7Lc4d86bu5xzUyztSuIZWEoG3TGTs1obScI5FPxFHn8tEpzFANLhzpuBYMV6EgY3n3CeQ8RVNLUZtQrLLS/zZVygIvfSwHUX7HzOICXOszSQx86VT6gf4Y1JnWZdqt7jqLD/DFlil7E5xCjiHh/KeJKIUeb0qyxJIJI9BKMreYI37kY3XZHk0vDxyerpoEylIghjZigRF6HV1Fut74H8qzbMJsyp45ZpDGXAYG24xO8T5InEeRVeUzzyQrUqo5iblSCCDbvuOmFlFxdMKaas8l1KBKiVYzdFchTe9xfbGY5nTlzyRj8LEfQ4zGFPQ/gfRZtT8KtUV1VzMvqWDUUJfUYwCwY/8IJtt6X74P5+h0khtJsRivvA+qzibhqSGvpymWwELQTFLcwEsXHqAe/rbB3WyNGrMi63CMVS9tRANh/D54R9j+Cqa/iim4dfOMvzLKanMXUaXvToYBIV1EFrbA67nbHPhFlcdLk1Y84psxOYvHpo0ZZUQJexkO6qbnobn3dgemGEfiLVUmeZyoyvMIkzAxv7GU/aCTQFI32Aa3XSTsLAHfGuEo8/4K4SzXNvsyVqmvlijpaRkJ0WDnmMnWwvYA9e+2GppC2c+I2ZRVGrJPs2nmzCeVRTeywhOSNQACKBclrWufPaw2wb8M8F1GU5Hl1FUzAyILzgb6SxLFQe9r2xXPBecRZHnLZvn+U5xXZrVawspp7sr7brci5K6r+QsBi6MpzCTM8spq5YpoVqE1iKYAOu5FiO3TBVx6N2cxZNFASqSsEt7twL39cNqiE0zhQQy+fliWEjAsrDthnKFmH9Vu5OApSb2CUVQzQ3PnhVXsCMcinkudI2xsIw2YG+HdMSmhylQqR3LaRY9TgTz3xGyLLC0ccklbOu3Lg+6D5Fzt9L4ivFHNqqho6SkpnMaVJfmFepAtZfhvv8AAYp6sk1yWO9vS2AoeSkSyJ/F/MGk/dstpkj7a3dz/DDmu8TM1pcqoK0Q0btUM4eNkYAAbX63xVGrUt7i/S1sS2aA/wAncrctcO7gDyt/3wVFUzMsfLPGGFpAmaZYUj7yU0mq3/K1r/XB5kXEOV57BzcqrFlI+8n3XX4qdx8ceY9x3w4oKuopqpJaWaSORT7rxtZl+BwnBBPUcsdNLbmwq/rvfEJmOXiGq0oAIiLrbCXA+cvxDw/DVTPepQmKc+bC3vfMEH64IZEbUuoArpt0wYzcXTFlG+iJy+kkgzClcXMZkXfExxXl9fmvD1ZQ5RVeyVsyARS3K23BIuNxcC1x54cUkEaqCqWIIPUnDfiqXNoOH6yTh6IS5mqAwqQGPUXsDsTa9h54E58mNGNRPJ8y8uaRJCS6sQx673xmNTFjM5lvzCx1XHfvjMEU9BeBufNmPDT5UaRo1ywgCe91k1szW9CPLywZ51I0NPNMhty4Xa/wBP8ADAj4KZ3R1vCceUwK61WX3MwK2DB3cqQe/l57YLM3lQSLDMAY5Y2VlI2IOxH64Sv2H8FEcS12a2yjPPaX9vky6GqaouFIKyMoIHQ9V/1fFg0me1tZxDF7XmtXl9FUJF9nLFDGEqHt+0jkYgkPfbTcbHbtcU4z4Zgoa/JqBZswqqCVJYaeBXUtEb3VVNgWUE3sdz0BxnB4izCrpqDMa+qkpFkjqY6YMun2hFuVc6dW29hfsRjocbiTJPxN4rmps3pIsuqUSXKXSpcNcl5G2CDbshJP9r0xYtHmMdfSU9ZAxMU8ayIb9iLjAfmuTwUvCeeQRvJUSTl6ySWexaSS4bewG21hbtjPDCs5mQnLnYNLRsCpDBgY3uy2PpuPTE2rQQ2ecsD0+mECRbr8sZYk9OmOWIBF+/l3wlUY7jkKMLAWw5BjmO+xw0QoTcG2HCKA3W5PlgNjRK48boAtDlkyi2mR1uPUD/DFOyG5vi6vGlWPDtK5tYVPYeanFJuw1Wtc+mKR6Mc73J2+mJnNLjhXJz5TTj4bjEZFDNNflRXA6m+JCtqhLlVJl78tRTM7B9W51Wvt8sMvIGQoY6gcLwC8o3HXzthNlA2DIfW+FKewYHbAMXh4NgDh2pPnVkH/AKExYepU0q5A1Ha+K28IqnRw9OiqDaqYm/8AZXBu7GR9RFsTnG5WblRMIwuLEYj+Ks3myLIKzM6ekNXJTqGEO9juNzbew6m3ljdEDzlsbYVz7Oabh/KZ81rg5gpwCwjF2a5AAHxJwtbHTtHkqZzLNJIQAXYsQO1zjMZOeZPI67BmJAPqcZigh6I8EvsocHoKLkDMA7e3aL676m0avTTa3bBHxDfmxEdAp/XAz4I5LRUXCa5tCXarryyzFmBChHYAAdvPfzwV56Azxi4Hukb4EdSDVorjxIo2rsupJRzUSmlZnljXUYwV62621AdOg3wFZRnAy/KRGkQSpaTVDUBb84697+q2Fj5M2LN4sqpMvydqqnVHKyKJEN91728vjiqc4ip8wp2q8tZlEQtLSnbQCb6lA7XJJt53xdSRvxy42W/HM+Y5XLHNHomeJopIwQQr23W49SPrivfDitOW55FIyGOnljEMpB2Y3C3N+liQbC/X6EPDcOYZQUGZUFbT09ZHGNcqKVEoBFyynvt1sbn0xX1UsNLnczzUbSRR1cqMGdlRzckC43BF97dt8arFLt4hzyDI1VpQXla+mJDubdST2GK+zbivMp3MiVbRLfZYpCiKPja7HCGY5hVZzNzqmZQ0SqgZF1B2A3O/Ym5/7YFs3bluoq4bkfcZPun/AAOE40URIx8ZVtPKSmY1qsTuwl5g+jbYeUfiDmzVYVcwl02JLuF0/wDT0wERwyVEwip4i7teyqLk9/0vhuevoemA0Cw24k4tmzSj5NfXmthZ9XLQhdJHcC38cCElRGtuTCFI7k6sIBTqHc9sPqSgeZ1XSzMxsqJ3OA2ohUZSehm8skg99mNvM7Y438/zwY03CJ9miqK2emoklN0ExJYjzt2HxxMZbwvw3VSCmGYyT1H4mjZVF/IAjEnniiy+NMrRh3Jxrpi2p/DnK5NYhzGqQ9g0a4ij4cwVYMdBmR9otqVJ00hvS46HBhljPonkwyh2C3DfFea8OufYZwYGN3gkF0b+IPqMXLwjxfR8SwEQjlVkQvLTs1zbzU9x+mKRzrIcxyWdoa6meI9iw2YeYPQ41w5m02SZzS18RN4n99f6yfiHzF8ORaPTlG37aO3c74d5zLlsWVVD53yPs8J+354umm46jv2+eGlBpZ4nQgo9mU+YPQ4dZ1lVHneUz5dmSsaWZQH0tpK2IIN+1iAcI3seHR5KqdJqJTDbl6zot5X2xmMqVEdRLGhJVXIBv2BxmHFL78Cskai4fnzdqrWuYHSsAWwTlsy6ie5P6YMuIDbR/ZJwGeBVNnEWQT1FZPqyqZv3OEvqKMGYOQPwi/bud8FnEzhWjHco1hhV9x49AfxdNLFkdRJTguyOhKAX1C+4/O/yxWrRrVH2rKJeXUpuYDsT528/hg94lqNWUVIEghYKGDm4AIIO/p2+eKxqsypndKiIPFVg7tH90nF3Gh1KlRZdB4qmSjgpKvKzIwhCzOZgmtxsbC3wO/rgOzSFa7MjVxDTCZOdZje5J3B7XBHXy+WGOT8Syw5uamLLqCWeVdOqpQuAe7AX622wQ1VTJW1bVLw06mQDUkEQRdttlH64nBOLbvQ0njlBJLY1jDgIATb0OMZYZV5c6iRe4J7+uG8kzyVrU0TrG7BCjk7LewufrhKeKCG8VHIxGosSWBNj3PrsTh72TrRkOTCMSTUtXJDz1eNkUA3Q7EA+vT4XwwzLIqijy01sVC70jSmP2pt9LDr8B2uRbbBJlMFRmk0VHlyM4UaXlt7kY8y2LbpKOlhoI8tEavTpHyyrrcOO9x0N+vzwJNIRnmmip2lqI0VGYs1gB1J8sG2S1lTDV0tIsAhpzdWMbKxO1ySR+mCHiHhCjy6vSso41jg5wAp2+4VYEsB3BBFrf1SPI4Qo6MTZ60jJDaCK+iMBFHe3ljj+RJdHf8SGrIzMabTWyxzA1CUzmNEk92463b/hG30xLQ07tSCWrpMvMSECNqRyki+u/X64cVtfA7mSN4Wmb3WW2okdjbrcb4Uy2gFdoCeyfe1hkQi/lckkW+GOXno7XjpjePMqmKQoX5kYbSrORdx0288JDMvZa9J4wVBbS4sbDfr9L/lhXPCKReTE4OlrMq7DDLKgZqnUw1XG+rAxzp8kNPEpxpnXGmdPmtIaKYRx00hBjfRrc2391e3lit6rLWhnjjhbmiYfsyFIJNyLW87i2LPqaejqq2tPLInhgVYWN92udVvrbEjwnwpz88XNa9RyaMAQRsPvSdSx9AT8yMdmLK5SPOz4YwhoPMqpmpaWjgf78MSRt8QoB/THfE+TDiDIavKfaXpvaVCiVBcqbg7i4uDaxHcHCsJu6+hwhxTSZlXcP11LklSKavkS0MpbTY3FwG7EgEXwyds5V0eUp1MU0kd76GK3HexxmMmUpNIsl9YYht7733xmLEy+vAutzWbIJ6OppdOWU7XpZyunWzMxdb/isd79umCHjOURTUxJA9xv1GIDwMz4VvD8uS+zOjZdd+de6uJHZrdNiD9cP/El259Ai3uUexBt3GNH7jxK744zLTSLCjC7G5/XFeyFZGJa4PoMEHF9RqrXRbHQbdfr+eBsHFJO2Kx/lEtPSV0VRUq0ixtfSoxL1ecUrTmelMvMvddY3X5+XpgaJ9bY0GPnhaV2MpNKiQqcyaaYyFQrnfUu2+DkcK0tFweM0nWZqqSFZjrcEWuDsBsdvP4bYryjp5aurjp4I2kkdrKqgkn5DFo1We0dXw3U09Mi07clgaQsdKm33oz5X6qdx1HfA5qL2NHHKcW14C2hzCCbL4HpFSKF41IjRdIU+Vh3G+JKgqAb6m2xWXB2bsUlopNgp5i3+h/xwURV5WXSCfXfFJQJpaJLjCpANGo0sNTOA24JA2/U/XFaZnUV+YZsooi4LINNjbUN9z2HfBpxVMJ8mSruDLSSAkDurbH+GBmqhQVdDVO065fo0zSUyhnVbkiw+JGOHJGp7PRwP+KvRI8M0NNl7c+sMJrLkc0nzHYnD7Mozl9QK2hfQGH7aEHY3/GtvzGGtO1DVRWp8kzSZXQDnTVgRuoN7DYDth3lWXJlkZfmTE7aIppuZoFrHfb1xzTVbbOqLt6QyzULJDHOrai4H1xzQSiJG1G2k6tXljc6rFTIjG4BAGGjM0kUyq2gPtfyH+r4mo6Ol9BLCfb2pfZZlJZgYrC4IJ3Py3J+GDamVIIFiQkqOhJuT3vgD8OqT2SPMNQudUYRr/gIJt9R+mDRCT06Y7cWJKOjxPlZXKdPwSEDAzIPXCfFFTmdFkFZU5HT+0ZhGgMMenVc3F9u5Aubd7Y4pSRUR/2hhTiXODw/kNXmwpmqTTIH5Sta+4G53sBe5NsUSpkfB5RnLvPI0u0hYlh03vvjMZOxmnklIsXYtbra5xmKk6PQXghm1DU8KfZcNxW0js84KW1B2bSQfxbbb7jC3ihOtL7LMxHuxPb43FsJeB65SvCWuj5H2mXb23Sf2ltbaNXpbp2+eI7xvlMceXi5GpX2+Yxo/cZaRTeaymWclzdupPme+GcYuN8dSsXkJbCZOHfYDbrbe+ORa++MLHGlNjfC2ANOAsizadKriDKVvJlrppUAlmJBJ0jvYDceRw4zqphzKvFRECKioGp0XZI1A3Hr8fLDDhbN804agjrKKZo1nc+4RdZAvmP9HE5m9dHnQM+VwwUlRW2SrjIFlIuS6nsDvf1B+OJX+1M9CEWsXJEBRQ1VNyc3iT91LlWZe3Y3wYwzB3V/NeuBfK4WpFmFPX8nWTGpmQ+z1I7gnoD8fPqMS2USPGxpalDFNDayE393sQe49cdEHqiEl+zZPpaWOSnlty5VKsPTEPEkkFDU0olKSwWawP3gCQR9QcSa69WoAn9cR/FSNl0sGYvGxhnBV7fhawv9QB8wcS+TDkrRX4+RQl/pK5D7RUQoJZSFG4Ubk3x1mNQkETsxJKnSPU+WBqm4ko4FUUvNlkIsEQWN/LCjVcySx1+agLy96ejvuW7FvIfnjzvxu9na8q9i1TLI9Vpk6Rrd1t+LsB8sdpFK8ywouqawvGgudR7fIYb0ZEgevzKpFJRartMVu8r+Ua9zbb0xF55xtUJGaXh2I5bSNfVIGvPL6s/b4DFVhcicvlqH+hY3FMPCYemzKgqjJIwaNU0rewsb3N/K2DbI8zps5y6GvomBhlF9+qkdVPqP88eaZJXlkLyMWZjcsxuTg58K+JRlWa/Z9XIRR1jAAk+6kvY/Pp9MdcY8Y0eZknzk5F4UpvUJ/bGHec5rS5HlM+Z5hq9mp11OFXUWubAAd7kgfPDOkX94Rht7wuMPs1bLhllT9tcj7PCfvHP+5p9fywr7AujyXVyCarmlUWDyMwFulzfGY3V6fa5uR/NcxtFv6t9vyxmKCHoDwRyWjpOFVziIyNWV5ZJtTXChHYKoHbzxB+PBLVGVR3sOVI3/APQGJbwLyN6Lh+bOGqmdcx91IANo+WzLc+ZP6Yg/HyQpmOTW/wDTyXH/ADjAX2G8FQybE4TwvMVPvDr5Ybt1w4rOcKQIZZURRcsbADCeJrhXkxZzBUVTpHBAdbu56bG1vW9sBKzWEwMEtNQUjUysXj1xKDuGW4Vfg2/5YhlSRp6ZZzy46uQ2jUfcW+JzO4aUU8UtDKrR3tpRr8s3uGUjsCcMcuekM5mr5UaeM6U9AO9vjvfDtX2dMZUrizqnieNZ6WKu0M0pVoJ/5uQbW36X/wBXwkaiTKqoCximg9ySFzdApPUb9O+E8zzeCoqC2XI66wFbWBpf1t5jERWZvWVUqrPLzhHdE1IL6fLztt0wtGlkQYUOdcqrjmnqomhY6Si3XlX6HfqvrjrOeOadoJKOlpVq43FnMoIQ7fXv6YEqutmzWc1NWdThQiACwRR0AHkMRsg9+y33PbD76IylY4hrHifmU94nPUg9PgcFVHNk1DlKVdetXUZzqKihkJVF7hmPWxBG3XY4GKduRZobcz+sQNsKBSxLHdmNyT1J9cLwRuTqrFq2tqMwm51S+pgLKo2VB5KBsBhjUxF0JA6G4w6ZbD1xyALdcNQhD2IO4wvTRtLIANrbk+mH7U8Lbkb4SERiYmD3geovheIaLa4K4/nq8woctzClRnlkSFJomtboAWB6/LFm5xldJneV1OW5gGNLOoEhR9JW1jcHsQRf5Y898EN/tZk11sfbIv7wx6A4kyb7fyGsyoVLUxq4wglUX07g9O423HlfE5qmhl0eUKyNYaueJGuqSMoN+oBxmNVcPs1XNAW1GKRkJG17G2MwSZfngVT5xHw/PPWzXyqVrUMRe5VgzCQgdgT27nfA9/4gb/aeTW700v8AeGCPwLrs1n4clpKqk0ZbTt+6VGkjmFmYut/xWPcdL2xB+OlO1VnmRwIwDyQsi36XaQD+OF/6H8FO3utzjhzc9MG2Z+GueUdQYaU09cRYHkyhCGLsirpfSbko1rXuN8NofD3Pnrkpqinjpw1RFAZGmRhqk3WwDXbbfbyPlh7QrBEAsbDrh3LFy4RY9Nzgso+A839mjqEhiaSSQLHAZV16Shk1tvZF0i/vWNiLDfGv5C8SSEiWiijDScq71EY0nmcu9tV7aiBfpuPPBTRqYJhmiGnWxv1F9sdrJZgR/ngmyngquzPMa6ggnpPaKKZIZbyalszFdYIG6rbfv88br/D/ADykBZYo5rK7MqOAy6S2wDWLEqheyg+6Qcbkg7B6MCIyuOir7vzxqiiXlvNJ90AhcEzcD567RU5po4zKRrledAkViq2dtVgwLr7vXcCxwpVcE55zBTU1NFLECQkgnjUOA5QW1MCNTCwBFyb2wbRtglC7RAWHUdcbjiYnU3U9sEf8js7jpjUyUBESqWLtImlVCayb37L+e3XbEhlfA+Y5nlsdfSSQtHJHrCktqJ5hTR06i1/hjckamCip6Y7W4FhgqqeCMyUWopYKuRpESNY208wtzLEFrC1omO/phhDwdntSkTCl1rMwVQkyAb3sfvXCnS1mOxtscHkg0yCZhe3X4Y2A56Cw+uH+Y5TU5VU+y1kQjk0K4CsrAqwuCCpIP1w2026YZOwCXKHU7nGXtsABjojHJxgkzwUP9rsm/wDmxf3hj0DxJT5nV5FWQZHOIMxkj0wSFrWa479tri/mRjz/AMG7cWZOf/exf3hj0BxJU5jR5DWVOS04qcwji1QxWvqII7d7C5t3tiOTtBj0eT6pXSqmSdiZVdg5Jvdr77/HGY3VM8lTM86kSs7Fx096++3bfGYxM9AeBuermHDTZOKZ42yzrNe6yCR3b5EeW+EPFrh3Nc3zbKavKWgVqWM+9LMEs2vUDv16Y78HOKskHCsWVS1ENHV0YJlNQ6RCXUzEMCT7xA2N9xicpvEHhjMc/qMnNQqNBqtUzlFhcrswVifodr72wr7HRXFDwLx8Wlq6appr1FStW8iVaAtKhJV+m1iW+uHsfCXiVE8jxVFHE8kqzM0csK3dfunZe1r26X3wc1HiLw1R59T5ItSGMlh7RCyGCMt0BcH6kbC++N8Q+I3D2Qy00clX7YZybmiZZREo7sQfy67HGv8Ao2gJi4U8SkSCM1lPogACL7TEdtOix933vd23vtbywhJwX4iFgyT0yWAHu1Ma2Ak5tgANvfAb/LbFg8QcfZDkeXrVvXR1hdwqw0cqSObgm9tWw26nHUvHXD8eRHN/tGFouUJRAsi843/DovfVc/6GNb9B0VrHwH4gw1ddVwS0qT1yMlS6VUY5isbkEAWG47Ww5fhTxNlaqaWtiJqv55vao7n3dFwbe6dO11tcYP8AJeOcgzfKzXpXRUyjVqhqpESRbbn3b77dLdcIcN+IWQcQCo5NSKQwsBatdItYPQrdt+ny2wL/AKNoERw94jioSUVkLFI9P9JisTcHURaxN1U6jvcDfCFNwp4iQVJqRUQczliMfvERFgxcbEWuGYkHqCdjgzy/xE4fr88qcqjquU8Oq1RMypDKV6hWv9L2v2xlX4icPU3EEOTNVa5JSo9pjZWgQt0DPf6noO/ext+g0gNfhHj1suNC86PTmPlGJqxLFdWq1+vXf8umOMu4T8Q8uhhgpKiGnghd3jRKmM6WYWY3I7j/ACtg24i8QuH8ienSeq9paYn+hlZQiju1m2+G5wvxBxvkWR5d7bLWxVQLBUipJUkdid+gbYWHU4Dk/QdARTcLce00dOkUsGmn0cpWniYLoDBbXB6B26+d+uOxw54gKiIJ4rIbgmoiuT73U2uR77WB6atsGjca5CMj+1/tGHk8nmiHmLzv7Oi9732t/DGZFxrkWdZZ7dFWxUyhmVoqqVI5FIF+l9xv1H643J+jUvZXVV4f8W1ro9THTO0caRLepj91FFlHyAwgfDPiY/7tS/8A6kxY3DnH+QZ+1QtPVezmAj+lssXMBvYrdt+nTr0xqj8QeH6vP6jJkq9EsNxz5GVYXI6hXv8An37XwVOQGkVz/wCWHEx/3alP/wBtccnwu4nJ/o9J/wDqXFkV/iFw/Q57TZRJVcyWbSOdEVaGMsdgzg/p07464i8QMg4fNOKiq9paYnajdJdAHUtZtuvzwebFpAPw94c8Q0Ge5fWVEFKIYKmORytUpOkMCbDvi0+Ic2XIclrM1aB51pY+Zy0Nix2HXsPXsL4jc842yPJsrFfLXxVKMVCRUsiO7lhcbX2Ft7m2Nfy34dGQDOmrompTFzDT6lMxHTTy73vfa3TqemFbbD4PMNbN7VWT1JGkzSNIVG9rm9sZjdfKs9dUTQjRHJKzIvTSCSQNsZhiZ//Z"/>
          <p:cNvSpPr>
            <a:spLocks noChangeAspect="1" noChangeArrowheads="1"/>
          </p:cNvSpPr>
          <p:nvPr/>
        </p:nvSpPr>
        <p:spPr bwMode="auto">
          <a:xfrm>
            <a:off x="74613" y="-715963"/>
            <a:ext cx="1524000" cy="150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038600" cy="1485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Trusts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096000"/>
          </a:xfrm>
        </p:spPr>
        <p:txBody>
          <a:bodyPr/>
          <a:lstStyle/>
          <a:p>
            <a:r>
              <a:rPr lang="en-US" dirty="0"/>
              <a:t>1914 went to Congress again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Federal Trade Commission act of 1914</a:t>
            </a:r>
          </a:p>
          <a:p>
            <a:pPr lvl="1"/>
            <a:r>
              <a:rPr lang="en-US" dirty="0"/>
              <a:t>Crush monopolies</a:t>
            </a:r>
          </a:p>
          <a:p>
            <a:endParaRPr lang="en-US" dirty="0"/>
          </a:p>
          <a:p>
            <a:r>
              <a:rPr lang="en-US" dirty="0"/>
              <a:t>Clayton Anti Trust Act 1914</a:t>
            </a:r>
          </a:p>
          <a:p>
            <a:pPr lvl="1"/>
            <a:r>
              <a:rPr lang="en-US" dirty="0"/>
              <a:t>Protect workers</a:t>
            </a:r>
          </a:p>
          <a:p>
            <a:pPr lvl="1"/>
            <a:r>
              <a:rPr lang="en-US" dirty="0"/>
              <a:t>Legalize unions</a:t>
            </a:r>
          </a:p>
        </p:txBody>
      </p:sp>
      <p:pic>
        <p:nvPicPr>
          <p:cNvPr id="21508" name="Picture 2" descr="http://www.stus.com/images/products/hea005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6259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67494"/>
            <a:ext cx="4191000" cy="12565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Wilson at high tide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553200"/>
          </a:xfrm>
        </p:spPr>
        <p:txBody>
          <a:bodyPr>
            <a:normAutofit/>
          </a:bodyPr>
          <a:lstStyle/>
          <a:p>
            <a:r>
              <a:rPr lang="en-US" sz="2400"/>
              <a:t>Federal Farm Act 1916</a:t>
            </a:r>
          </a:p>
          <a:p>
            <a:r>
              <a:rPr lang="en-US" sz="2400"/>
              <a:t>Credit to Farmers, low interest</a:t>
            </a:r>
          </a:p>
          <a:p>
            <a:r>
              <a:rPr lang="en-US" sz="2400"/>
              <a:t>Warehouse Act 1916</a:t>
            </a:r>
          </a:p>
          <a:p>
            <a:r>
              <a:rPr lang="en-US" sz="2400"/>
              <a:t>Loans on Security of staple crops</a:t>
            </a:r>
          </a:p>
          <a:p>
            <a:r>
              <a:rPr lang="en-US" sz="2400"/>
              <a:t>Lafollette's Seaman’s Act 1915</a:t>
            </a:r>
          </a:p>
          <a:p>
            <a:r>
              <a:rPr lang="en-US" sz="2400"/>
              <a:t>Workingman’s compensation Act 1916</a:t>
            </a:r>
          </a:p>
          <a:p>
            <a:r>
              <a:rPr lang="en-US" sz="2400"/>
              <a:t>Adamson Act 1916</a:t>
            </a:r>
          </a:p>
          <a:p>
            <a:r>
              <a:rPr lang="en-US" sz="2400"/>
              <a:t>Brandies appointed to SC broke. 1</a:t>
            </a:r>
            <a:r>
              <a:rPr lang="en-US" sz="2400" baseline="30000"/>
              <a:t>st</a:t>
            </a:r>
            <a:r>
              <a:rPr lang="en-US" sz="2400"/>
              <a:t> Jewish person on bench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pic>
        <p:nvPicPr>
          <p:cNvPr id="22532" name="Picture 2" descr="http://t2.gstatic.com/images?q=tbn:ANd9GcTILyzyChUt_9k0yYyxMrKl1Xtv28CkRlExwk9ahXwFvr5HThjX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524000"/>
            <a:ext cx="414178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038600" cy="13327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New Direction in Foreign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Anti-imperialist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War on Dollar Diplomacy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 marL="742950" lvl="1">
              <a:lnSpc>
                <a:spcPct val="90000"/>
              </a:lnSpc>
            </a:pPr>
            <a:r>
              <a:rPr lang="en-US" sz="2200" dirty="0"/>
              <a:t>Repeal Canal Tolls Act of 1912 in 1914</a:t>
            </a:r>
          </a:p>
          <a:p>
            <a:pPr marL="742950" lvl="1"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Jones Act: 1916</a:t>
            </a:r>
          </a:p>
          <a:p>
            <a:pPr marL="742950" lvl="1">
              <a:lnSpc>
                <a:spcPct val="90000"/>
              </a:lnSpc>
            </a:pPr>
            <a:r>
              <a:rPr lang="en-US" sz="2200" dirty="0"/>
              <a:t>territorial status to Philippines in 1946</a:t>
            </a:r>
          </a:p>
          <a:p>
            <a:pPr marL="742950" lvl="1"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Japanese Relations in CA</a:t>
            </a:r>
          </a:p>
          <a:p>
            <a:pPr marL="742950" lvl="1">
              <a:lnSpc>
                <a:spcPct val="90000"/>
              </a:lnSpc>
            </a:pPr>
            <a:r>
              <a:rPr lang="en-US" sz="2200" dirty="0"/>
              <a:t>Japanese not allowed to own land. Possible war?</a:t>
            </a:r>
          </a:p>
          <a:p>
            <a:pPr marL="742950" lvl="1">
              <a:lnSpc>
                <a:spcPct val="90000"/>
              </a:lnSpc>
            </a:pPr>
            <a:r>
              <a:rPr lang="en-US" sz="2200" dirty="0"/>
              <a:t>Bryan helped smooth over</a:t>
            </a:r>
          </a:p>
          <a:p>
            <a:pPr marL="742950" lvl="1">
              <a:lnSpc>
                <a:spcPct val="90000"/>
              </a:lnSpc>
            </a:pPr>
            <a:endParaRPr lang="en-US" sz="2200" dirty="0"/>
          </a:p>
        </p:txBody>
      </p:sp>
      <p:pic>
        <p:nvPicPr>
          <p:cNvPr id="23556" name="Picture 2" descr="http://www.loc.gov/rr/hispanic/1898/img/jo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600200"/>
            <a:ext cx="44767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Haiti Marines sent in to protect Americans after rev.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Dominican Republic as peace keepers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Virgin Islands purchased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5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67494"/>
            <a:ext cx="4038600" cy="5707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Moralistic Diplomacy in Mexico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Mexico had a revolution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1913 50,000 US sent to Rio Grande to keep peace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Installed Huerta: Full blooded Indian</a:t>
            </a:r>
          </a:p>
          <a:p>
            <a:pPr marL="742950" lvl="1">
              <a:lnSpc>
                <a:spcPct val="90000"/>
              </a:lnSpc>
            </a:pPr>
            <a:r>
              <a:rPr lang="en-US" sz="2000" dirty="0"/>
              <a:t>Many Mexicans start coming to US</a:t>
            </a:r>
          </a:p>
          <a:p>
            <a:pPr marL="742950" lvl="1">
              <a:lnSpc>
                <a:spcPct val="90000"/>
              </a:lnSpc>
            </a:pPr>
            <a:r>
              <a:rPr lang="en-US" sz="2000" dirty="0"/>
              <a:t>Borderland cultures</a:t>
            </a:r>
          </a:p>
          <a:p>
            <a:pPr marL="742950"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Hearst Pushing for war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Wilson not like Huerta gave money to </a:t>
            </a:r>
            <a:r>
              <a:rPr lang="en-US" sz="2400" dirty="0" err="1"/>
              <a:t>Pancho</a:t>
            </a:r>
            <a:r>
              <a:rPr lang="en-US" sz="2400" dirty="0"/>
              <a:t> Villa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24580" name="Picture 2" descr="http://www.lotustalk.com/forums/attachments/f68/65614d1194147522-word-association-pancho_vil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4979973"/>
            <a:ext cx="3955366" cy="188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http://3.bp.blogspot.com/_XNcy9gUJEO8/SBI90hRgWhI/AAAAAAAABKA/5_iDze3esyI/s400/PanchoVil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166" y="810065"/>
            <a:ext cx="428625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67494"/>
            <a:ext cx="4038600" cy="1485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Mexico (cont)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0"/>
            <a:ext cx="4038600" cy="6248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/>
              <a:t>1914Tampico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-American sailors arrested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-US takes Vera Cruz harbor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-Almost go to war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	-ABC powers: New president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Carranza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1916 </a:t>
            </a:r>
            <a:r>
              <a:rPr lang="en-US" dirty="0" err="1"/>
              <a:t>Pancho</a:t>
            </a:r>
            <a:r>
              <a:rPr lang="en-US" dirty="0"/>
              <a:t> not like Carranza and starts problems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16 Americans killed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Pershing sent to kill him</a:t>
            </a:r>
          </a:p>
          <a:p>
            <a:pPr>
              <a:buFont typeface="Wingdings 2" pitchFamily="18" charset="2"/>
              <a:buNone/>
            </a:pPr>
            <a:r>
              <a:rPr lang="en-US" dirty="0"/>
              <a:t>Withdrew in 17 war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pic>
        <p:nvPicPr>
          <p:cNvPr id="25604" name="Picture 2" descr="http://upload.wikimedia.org/wikipedia/en/thumb/c/cb/Tampico_Incident.jpg/220px-Tampico_Incid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8963" y="1600200"/>
            <a:ext cx="474503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114800" cy="14089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7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Thunder Across sea (It is Germany, but not the </a:t>
            </a:r>
            <a:r>
              <a:rPr lang="en-US" sz="27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suasages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114800" cy="6248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Franz Ferdinand assassinated</a:t>
            </a:r>
          </a:p>
          <a:p>
            <a:pPr marL="742950" lvl="1">
              <a:lnSpc>
                <a:spcPct val="90000"/>
              </a:lnSpc>
            </a:pPr>
            <a:r>
              <a:rPr lang="en-US" sz="2000" dirty="0"/>
              <a:t>The alliances aren’t so secret anymore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War is evident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Will the US get in?</a:t>
            </a:r>
          </a:p>
        </p:txBody>
      </p:sp>
      <p:pic>
        <p:nvPicPr>
          <p:cNvPr id="26628" name="Picture 2" descr="http://www.legacyrecordings.com/files/imagecache/large_square/files/artist_images/franzFerdi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143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 descr="http://2.bp.blogspot.com/_HTv59LQnvVo/RtO7ms3W4cI/AAAAAAAAAAo/gYuIhvb6GRc/s320/250px-Tsar_Nicholas_II_-18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525" y="1828800"/>
            <a:ext cx="26066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Precarious Neutrality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Both Sides want us on their side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Brit sees  connection in culture and technology (cable)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Germany saw connection in countrymen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1915 Spy papers? Now we can’t trust Germans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90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67494"/>
            <a:ext cx="4038600" cy="1485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America Earns Blood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War pulled us out of recession</a:t>
            </a:r>
          </a:p>
          <a:p>
            <a:pPr marL="742950" lvl="1">
              <a:lnSpc>
                <a:spcPct val="90000"/>
              </a:lnSpc>
            </a:pPr>
            <a:r>
              <a:rPr lang="en-US" sz="2200" dirty="0"/>
              <a:t>Morgan advanced allies</a:t>
            </a:r>
          </a:p>
          <a:p>
            <a:pPr>
              <a:lnSpc>
                <a:spcPct val="90000"/>
              </a:lnSpc>
            </a:pPr>
            <a:r>
              <a:rPr lang="en-US" dirty="0"/>
              <a:t>Central powers upset</a:t>
            </a:r>
          </a:p>
          <a:p>
            <a:pPr marL="742950" lvl="1">
              <a:lnSpc>
                <a:spcPct val="90000"/>
              </a:lnSpc>
            </a:pPr>
            <a:r>
              <a:rPr lang="en-US" sz="2200" dirty="0"/>
              <a:t>Harassment of US shipping canals</a:t>
            </a:r>
          </a:p>
          <a:p>
            <a:pPr marL="742950" lvl="1"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dirty="0"/>
              <a:t>1915 announced submarine warfare against Brit. Isles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 best not to bother neutrals, no promises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pic>
        <p:nvPicPr>
          <p:cNvPr id="27652" name="Picture 2" descr="http://collectinghistory.net/WWI%20U-bo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0888" y="1905000"/>
            <a:ext cx="458311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3733800" cy="14089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Sinkings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2867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5791200"/>
          </a:xfrm>
        </p:spPr>
        <p:txBody>
          <a:bodyPr/>
          <a:lstStyle/>
          <a:p>
            <a:r>
              <a:rPr lang="en-US"/>
              <a:t>May 1915 Lusitania</a:t>
            </a:r>
          </a:p>
          <a:p>
            <a:pPr marL="742950" lvl="1"/>
            <a:r>
              <a:rPr lang="en-US" sz="2200"/>
              <a:t>4200 cases of ammunition</a:t>
            </a:r>
          </a:p>
          <a:p>
            <a:r>
              <a:rPr lang="en-US"/>
              <a:t>Wilson not want war, warnings send Bryan packing</a:t>
            </a:r>
          </a:p>
          <a:p>
            <a:r>
              <a:rPr lang="en-US"/>
              <a:t>Arabic: Brit with Americans</a:t>
            </a:r>
          </a:p>
          <a:p>
            <a:r>
              <a:rPr lang="en-US"/>
              <a:t>1916 Sussex</a:t>
            </a:r>
          </a:p>
          <a:p>
            <a:pPr marL="742950" lvl="1"/>
            <a:r>
              <a:rPr lang="en-US" sz="2200"/>
              <a:t>Sussex pledge</a:t>
            </a:r>
          </a:p>
          <a:p>
            <a:pPr marL="1143000" lvl="2"/>
            <a:r>
              <a:rPr lang="en-US"/>
              <a:t>Germ. Not sink unarmed without warning, but US needs to get blockade of Germany lifted, US ignores last part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28676" name="Picture 2" descr="http://www.gwpda.org/naval/lusi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422116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400" y="267494"/>
            <a:ext cx="3962400" cy="14089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Wilson Who?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Democrats on outs since 1897</a:t>
            </a:r>
          </a:p>
          <a:p>
            <a:pPr>
              <a:lnSpc>
                <a:spcPct val="90000"/>
              </a:lnSpc>
            </a:pPr>
            <a:r>
              <a:rPr lang="en-US"/>
              <a:t>1902 Wilson President of Princeton</a:t>
            </a:r>
          </a:p>
          <a:p>
            <a:pPr>
              <a:lnSpc>
                <a:spcPct val="90000"/>
              </a:lnSpc>
            </a:pPr>
            <a:r>
              <a:rPr lang="en-US"/>
              <a:t>Wilson a Progressive Democrat</a:t>
            </a:r>
          </a:p>
          <a:p>
            <a:pPr>
              <a:lnSpc>
                <a:spcPct val="90000"/>
              </a:lnSpc>
            </a:pPr>
            <a:r>
              <a:rPr lang="en-US"/>
              <a:t>1910 New Jersey Governor</a:t>
            </a:r>
          </a:p>
          <a:p>
            <a:pPr>
              <a:lnSpc>
                <a:spcPct val="90000"/>
              </a:lnSpc>
            </a:pPr>
            <a:r>
              <a:rPr lang="en-US"/>
              <a:t>Wilson got in on bosses, but went against them</a:t>
            </a:r>
          </a:p>
          <a:p>
            <a:pPr>
              <a:lnSpc>
                <a:spcPct val="90000"/>
              </a:lnSpc>
            </a:pPr>
            <a:r>
              <a:rPr lang="en-US"/>
              <a:t>Went after Trusts</a:t>
            </a:r>
          </a:p>
          <a:p>
            <a:pPr>
              <a:lnSpc>
                <a:spcPct val="90000"/>
              </a:lnSpc>
            </a:pPr>
            <a:r>
              <a:rPr lang="en-US"/>
              <a:t>Wanted to give the state government back to the people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pic>
        <p:nvPicPr>
          <p:cNvPr id="14340" name="Picture 2" descr="http://www.blog4history.com/wp-content/uploads/2010/05/woodrow-wil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1371600"/>
            <a:ext cx="4576762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67494"/>
            <a:ext cx="3810000" cy="13327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Wilson Wins Reelection 1916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791200"/>
          </a:xfrm>
        </p:spPr>
        <p:txBody>
          <a:bodyPr/>
          <a:lstStyle/>
          <a:p>
            <a:r>
              <a:rPr lang="en-US"/>
              <a:t>Wilson v. Hughes</a:t>
            </a:r>
          </a:p>
          <a:p>
            <a:r>
              <a:rPr lang="en-US"/>
              <a:t>TR was clamoring for war, hurting Hughes chances</a:t>
            </a:r>
          </a:p>
          <a:p>
            <a:r>
              <a:rPr lang="en-US"/>
              <a:t>Hughes looks like he was going to win</a:t>
            </a:r>
          </a:p>
          <a:p>
            <a:r>
              <a:rPr lang="en-US"/>
              <a:t>Wilson ready to concede in morning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pic>
        <p:nvPicPr>
          <p:cNvPr id="29700" name="Picture 2" descr="http://upload.wikimedia.org/wikipedia/commons/thumb/e/e1/ElectoralCollege1916.svg/350px-ElectoralCollege1916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4213" y="1981200"/>
            <a:ext cx="44211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038600" cy="14089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1912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457200"/>
            <a:ext cx="4038600" cy="640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Wilson: New Freedom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Anti trust legislation, banking reform and tariff reduction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Aided by Bryan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Wilson: Small enterprise, free unregulated unmonopolized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pic>
        <p:nvPicPr>
          <p:cNvPr id="15364" name="Picture 2" descr="http://upload.wikimedia.org/wikipedia/commons/b/ba/TaftASecondTerm19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469423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Repubs split : Ugly between TR and Taft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Bull Moose: TR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New Nationalism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Repubs: Taft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TR: Croly’s view: consolidation of trusts and unions with agencies of DC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Women's suffrage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Soc. Welfare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Min wage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Soc. Insurance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Shot!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8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16388" name="AutoShape 2" descr="data:image/jpg;base64,/9j/4AAQSkZJRgABAQAAAQABAAD/2wCEAAkGBhQSERUUExQWFBQWGBUXFxYYGBcXHBkYGBUYFx0YFxcYHCceFxkjGRcXIC8gIycpLCwsGh8xNTAsNSYrLCkBCQoKDQwMDQwNDTUYFBgwKTU2MjE1NTMpKTYpKSkpKTEvNTU1NTU1NSopKSkpKTU1NTUyKTUpNjUpMjYpLS01Nf/AABEIAP8AxgMBIgACEQEDEQH/xAAcAAAABwEBAAAAAAAAAAAAAAABAgMEBQYHAAj/xABMEAACAQIDBAYFCAQLCAMAAAABAgMAEQQSIQUGMUEHEyJRYXEUMoGR8CNCUlSTodHSFrHB4RclM0RTYnJzkrK0FSQ1Q4KkwvFjorP/xAAWAQEBAQAAAAAAAAAAAAAAAAAAAQL/xAAYEQEBAQEBAAAAAAAAAAAAAAAAAUERAv/aAAwDAQACEQMRAD8AuomoDJSYaiyGqDh6BtaQzUYtQcwpMtQl6AtQEaa1E9JNJytTaSS1A9OKNEE4qFm2ui3zOot3kCoDam+g1WI3PJvj2UFxxO0kTV2C91zqfIc66HbCnhmseBtx/CqLsWF5pMzhpD9w8ydLVasRHNkOV8iDTS9hy56a0Et6ep1vprQLiAef31R59nXciR3017RAsOVgezfgeQ8aeYSFodY2Y35ZSV8rcR5UF0Ewo/W1UxtojU3XkbBrfdw99SOB2yrDjagn45DS4ao6F9eNPFegcB7UsstNVpRTRTkNejo1ILSwohS9KRtSF6FGoHqPQUVDpXUFfriaMVojNQEoVoBQ5qDmpu70o81IsRQISVTN6d5ipMcZ14MeY8vvq14mWsgxGILszHmSfeaA02ILcaHDQljZRenGx9lNO9hwrTdgbqxIASgPif2DlQRm6G7bsA2gX5xIuf2W99XU7KsMqdlQCOH4391vbTuCO3Dh8cKeR0FL2lsI5ha1+IGYounMKRYHwDC/6m42KFObK478pHH+sLafHHnoIgB5Cm8mxozxUH2D8KDOcUoAJ1Yg2IbT2docfdUE+OyNqtlN78P16hvbWqT7uRj1FCn3fu99UPejYJVS4Um2jCwuQAdR36a8PbQDgtoWNlNtBpe4ue4HhU/gsYTzHiO72VmWE2iUIsbrwB7tb2YfFvZVrwGP4PcBeBt399x948KC9xGl0SozA4i4HA1IxvQOEFGLUAejigJno6mgda4CgcRPXUmrV1BGNSTUsRSLig4NQsaBa69Ai7XpKTSjyNTWRjQNMbwPtrH0XgK1far5Uc/1T+qsuwcfa8qC3bsrlOgrS8BIcoqj7q2Ki47ta0LAxgrQAJbU6gmuaZ42O1rc6WwxoJKEXpcCk4GpegSeIGofbOyRIhB5ipotRXF6DzrtTZTRSstuZrsHjihK3OU2ut9Drxq+9IeyB/KLoQdR4cB5cazs66X4fHKgvW5W1bloSScuqH+q3LzBq7RVkewdoGGQHxUHyvWu4d+yKB1EaXLUzBo96BRqFXpK9ApoHF6CiRnShoGTtSbUYmgItQFNFZqNeknagJJTZ+FOGY0ixoIrbEV4msLmx07zyrMsHF2rfHGtanrPdt4HJiH00bKw9o5e29BYdhtGi2Z8vC19NfAc+dWXB7djSwEgOtuNUmDA4Qp8rN1Z7iwHuFRO1o4k1gnEgvw50Gry48My2P8A7v8Aup3LtCND2msND7DUL0c4EyYRWl7Wa5HgL/uqB32jMOKRWYmJ10PDmbrpx4j30F1XfOK+VFaQ+Gn/AK7qmcNtB3F8oA7tb1lOz99oYb5YGa1tVy2vw1JOl6tezOknDMtyJYxpctGSBc21aMtbXwoLqk1+VjzFHNMMLtRJFDJcq2oNtD43p0DQUrpAwTPE1tCBx0sy3Gh7iCLg+VY/JEQfEV6Jx+GEilW4EVUsT0ewE5jcC/aOnDmAe89+poM12eetdF7yAfeK2PB6KB5fHuqmHAIcRJh1gSBoerlikUks6Z1DCU8GuDfwI8Lm64ZNKB1ajAUZUo2WgRNFU0o9AooFoeFdRkXSgoI29cxoVFc9AkaQZqUvRClAk50pJmpRlopjoG0tVLe+P+Tbmc6/cP31b5Uqt72QXiU90gHvVvwoKvgdirIO0wX8PE38KHaWzIUS6FiQOJPHxItUlDs/Lrx5+7w+ONR08fWyKn02A9n/AKoNn3RjC4WPuEaf5RRtt7AjxSFHUHmCQND360vsZQIFAGgAH3U7kxAQXOg7+6gzxN0EjYq0QNzr2VIPtte1/GrPsfYcCqFESWGtiqnXv1Gp5XvU0XVtRqKGKIcqAmz9hwREmKJI8xuQihRfvsNKcym1cGpN2vQJrqfKoHb+9sWFmWN0dywJ7IFlvwvfiTrw7qsUXGmu1sF1oKnKVtrcXsQOVBBDCpJKMSvB4gntEoNvd+qpLDrao2fHgTxYdBYKjSNy0vkQHzOY+wVJpQPFNc1JA0JegI5ro66jx0DmKuoErqCMc0SlWWistAjekpDSt6SagRa1BpRWWhIFASVarm90fyF+51/aKskjVAb3J/uz+BQ+5h+NBXYJjl+6ofEYwpKGXiuop5A5ynv91LpupJKCykWuAWIKjU2uA1msLjiBx5WoLvu7vspiI1JAvlGpPkDodfHnxp1DvLNiGaB8HLEHV1DNYgXUi5ZeyLXFVyLdHDxOiqWds/aJPaKJ1efIBbW0l9Lk2Hfar9swplBUixGpHPQaj23+NKCpbA2rLh5Th575hwP0hyI8KvmExAI86iNvbDTEAfNkW+R7XsdND3jhp7u6mexceykxyaOpsR+0Hn7r8NKC1NJSRamqYkE2Og/b3UvDQOoUoSvE86GMUyx+FzOrZ3XKGFlawN7akW1ItoaCtYNhJisTJx+U6oHwjABA8M2appKjtm4ERKEUWAJ+8k6nmako1oDFqMHohoCKA16OlJXpRTQOomrqLENK6gZiknNKKDQZaBsVpKRbU7ZKQZLUDVqALSzCuI0oGpFMtr7JaWGUDjl0B52swtz5H3e6SY/GlJSLfw8aCmbE3eKuzzCyI2o01y3JB8eGn9byu8x28YjjjBIzlZGYXst8zMoB14sSo7uJ76a/7c0bMgDXKEADiFkB0PLOy/FqrEkTM2Y/HifvoHcW1J5HDqSuVrgg2+aFBNhqQFHnz5Wsmyd5p4xZ8hsc11vrrwsRwuWPt7tDBbN2e7EKATwt8GrFHupL9E2499Ba9nbfEijhqCcpHMcV07haxtpoeYpYyrLZ4zf5vaS5FvHRltqLHx4Aiq3Ju2XheI3XOpF+462Ps/HvNRG7ezyckbsy3VzFdmuGjOSaC9+Mb9oLzRlPM3DRcGjk9s6DgAAqjx1JJPHmB4c6kENReAXKoHx8cakENA+jagmGh8qSRqj9v7SMOGllAuQundckKCfC5vQJQpTtUqF3c2oJ4w3A8GHc1TgoClaDLRyKIaAMgoyrRb0pGKBxGtdR4xXUEaKKxo4FJsKAhNJS0cpRSKBG9EJpUJSTrQEYCisulHAoW4UGfb2YPLMW+bIM3/UNG9+h9tREM+U3tVk3v2gpZMOq5pSwP9gW/WRfSq1lvQWnYeOAbUXHLjYeF+VW7Y+8KMcvdWYYTEFDcH2UqNouHzg2JN+BoNjlmUjlVSfZolxUmGVurbEgYjCvyjxsC68PmyxaN35TzqFwO1p3HcO86CpOeF2izRn5eJkmhP8A8kfaA8mF1PeG9wONibbZwQ65JEYpIh4pIujKfI8O/SrXgddaiN4UjYQbXhH+74hI1xa/QvZUmPijfJv4W+jU9gELaJ6ul35ez6R8B7aBYqToo15nkB3mqh0jbWCoMMh1Nnk/sg3Ue0gHyA76tu3Nqx4SBnbloBzdyNFv3m3sAJ4CsdxOJaWRpH1dyWJ4anuHIAWA7gBQPN3dqHDyX1KsQGHeO8eIvWk4WcOAykEHUEVlS6afvqR2NttsOwtqh9ZP2jxtQaWWorGozZ23opvUYE93AjzFSJkBHu/bQAaFXovGhyUDuCTSuokS6V1Aj+FJuKVU0ixoCXpM0Y0hKwHOgPmApKU3qI2hvHDF6zi/cONVjH9IajSJCT3nQUFzeYCq7t7fWOEZUtJJ3A6DzNUfaO8s8p1ew7l0qJNBZNzlafaCM5zMTI7E8yEb8RUvvVsQ4Z+tUXic9r+o/f8A2T+ukeijC5sY7HgkTe9nRf1Zq1TaWzUkQq4DKRYg8waDG+rvRkWldtbMbBy9W2sbXMTnu+if6w086QTEAa8qCUwuJOg5fHx8CrJgsWFAsNdBYakm9rC3Pw8Kid1tlPijeNLRg2Mr6KbcQijWQ+4Dmb1c8bicNs1A73aQ3CAAF2NtQi8FAHE8r8Tegd7h/JyYnZ86Dq5VbEQo1iDHIck0RA00kObL3S01w+1RsxnwWIZuriUvhpT8/DfRY83iPYtxa6WGtUfFdIGIfGQ4hIhlwheVlTtN1JGWXO5sLFOVhqF4mtY383WTamCBiKmVQJsNJyzEXAv9B10PmDyqDJ9v7yPjZAxBSNb9WncDoWa3FzYeVrcNTHg2HwP1edr+FM8KbixBVgSrIdCrKbEEciDcGnar32+P1VR1zytx40m3DXy/ZSr6ft+730lidLD2n9g8edAhnsQb2I4EGxHt+OFWHZu+Ekdg/wAoo5n1vfzquGSuJoNP2VvDFNoja81Oh/f7KllkrG0kINwdRwPx8aVaNj74slhL210Gb5w8++g0eI6UFMNmbXjlW6MD+seY5V1AsTTaeYKDfQUGMxQjUsxsorMt597HnbKhKx+Gl6Cy7X34ii0Q5214ftqk7V3tnmvdsqnkv41ENRSaBN3J46+NEaj5a4rQJUHCnUMNwTSIjuaCx7v4ibC4YzQko80oQGynsRISdGBB7bgcOVTU2/OPiUMTHKOYaMD29jKRU6Nzn6vCxZdIYrt3GSQhm9xAFQ29+DECWJAd9FUakgEEk9ygc6Blj9+lxMfV4nCgqdS0ctip5MgZDYjxNtahdkLAHBxDsYtTkS2ZrNYK3aFhbU29neHP+ynzZWU59CRpcFtbGxPePfT5d3RGM00ixrxsLE+wUFwwu/8AAypBg1LTuUjhiZGjQMxCjMeARRqbcgass/RDFPZsXisVNLaxKusSC+pCRqvYW/K5PjWZ7rwAbTwTRxOsfpCDOwOpMUhHgLi58dDXouoM9ToPwKqyiTFBXtnUTmzWNxm7OtjrVz2FsZMJh48PGXZIxlUuczZbkgXtwF7DwAqqbb38kws20Cyq8WFXAEL6pAxDsrsWAN7aEC3KoTC9NjusTeiKOsZlsZ8pGUAXOaMBV6zMuZiB2fOwWLbvRRg8ViHnYzRvJYv1UhQMwFsxFvWIAuedqY/wJYL+lxf25/LTDbXSlP6BDiIUhR5PS1cEu+RocPJKOKr2roLggjuuDenOwulZ5sTBh2w6jOzRySCUWDCSaMFFZRmuYCbcbE6G1Ar/AAIYH+kxf25/LXHoQwP9Ji/tz+WorE9N7KHthFOVnteYi6Kk7a/J6P8AINpqNRrUju/0lTPPHBLErNIcUyyBsvycMmLX1QvFeoiXjr1l/MDfwG4H+kxX25/LXfwGYD+kxX25/LUfhemp2WI+iLd2Ga0wAVDHhnuC6gFv95Asea250ZemWQRq8mERQ+HadAJyxa3W5V0i7JPVE2Yg2zEXykUD7+A3A/0mK+3P5aJiOg3CZT1c+Kje2jGQOL+Ksuo8LilNgdKjYnFw4c4dVEjFGYSE2YelA5RkGZb4U8SD2vCtDoPNsmGlw80sEtuthbIxUmzAgMrDnZlIax766pPfprbYx39rD/6WKhqhnvlvD1z9Up7C3v4n4vVUZadTDhRJEoGb0TJelXoM2lAm6UTjR3NKYWG7ADwoFJEyR+JqS3F2Z1+NiU+qDnbyTtH7wB7aY7XaxVe4XPuq8dFOEVFnxLkKqjLmPAD1mPuC++1Boe2tqphYGlfgNABxZjwUeJ7+4E8qyXF4t8VI0jOpcjgCOyAdFVeNhfu773NW7G7VOMlBAPUoQFU8/wCsw7z3cgD43r22sJiFdgGSy6qDEh8iptpwHiD76BDDYdyVjgGaUkAkfNv3fjyq07G6PFU58Sesb6NyR7SdfdUzuXskQ4WMsQ7uuZpALZsxLAX42AIHmCab7672rhIrKQZmvkXjblnYfRHdzOnI2BrtPacQ2hs7DJ6y4lHIHBQIZAAe5jmvbuHiK0beLeOHAwGackICq6C5LMbAAfjXnrcyZn2tg3clmbEAkk3Jurkk+JNb1vvhsM2DY4t2jhjaOTrEJDIyuuVlsDrmIHA8agr2O6SdlZZGdc4kCCS8F+sAzMgfMO0AqswDezU2o8u8uzLCVcIrhMWMLnGHjGWSRiS6swF1vckjW54XNIzbnbIKuRiFXMIGLjErdRHE0CsGJNsyOwJPEm972qQfYWzOpeEzoETEelN8ut0lL/OJPZXNpY99A0XevZLYJXGHVsOJhEkXoym0kkZkBWLLYZo2vcanNbibUVt+9lRSkrD8rDKYl6vDAuHcy5slhmF2jkB4HnwN6Qwu7myWwc+DXEsI45rzFpgjBkRIQGLAAxhSig2IvYg5gDUngdzdnJM0iS3aKQYgr14ZYjaVrlb9lG66Rjm4342FqBnhN7NjzTRwrDGWxDki+HSzO6WzMbalsxS+vMGg2TvNs2TFxr6OI8QxmgQqhygNNOp1AAUu0MhOl9eJpLBbD2RhmjdMQQMIgmLCUshR5nKGR1FntIWsAb8L3FqV2TsbZPWDFR4gXhla5aYKFkE2INmDW0LyzW5EAWvagjMbvrszDKI4MCriBpWytEsZR4Yc4cZ1LFmVLZvWGUX5U921vjs/DYgwyYFbQgQtIIoiFifCviMqKBcplzAroNSdaRk3K2Qs00DyyiRUMkpd2CqkytGM0pUICQ5sCbnxsaebc2BsmfFSibEWlePrJAJgEVFhGGzMfVQ5JlAuRe4IFAbC777JSWILCI36x4o29HC5TE3V3VgNEzSsoK978Nas+6+9cG0ITLhyxQNkOZcpvlV+Hirqfb3giq7JuxssGMnEKOpZjb0hAG6+X0kJJrqpcZgNLgcxepncbZ2GhwxGEd3iLuMzkkgxWgKi4FlXqgo05X1vchkm+o/jjH8+1hv9LFXUTfucJtfHE/Sww/7SLwrqoqgNEko44UmDcmgTIpGnDcKbsKBJhUrsWDUk8AL+2oq2tTSnq8OTwLaUERinzuW7zpV4xGGMWz8JCL3ndpnHeoyhQe8WsfMCqZgMMZJUQcWYD3m1X/e1wMYiD1YI40/+uc/cwoJLYOCXqW1KvbsEEWB01I5i1vi1ncQMvYa3WeqO4304crc6ZYHHa2V1U2J7V+I1toL35fhTrd+SwkxMxyJGpsSCLG1y1udgbC3EtpQTe3ttR4OC51ygKi8C5AsB4aDU8h7BWKbU2g+IlaSQ3YnU8BzsFHJVAsB++n29G8T4uYsbhfVRb+qvs0zE6kjy4AVGxrpby/XQTG5Q/jXA/wB+P8j1vu+OxfTMJJhhIsbS5MrMM3qSK/q3Bb1bcedYJuWP40wP9+P8j1qm/O7WJm2jhJ4YVlSNUBZio6phiopC4u6sDkU6re9rEWNQRf8AAvJ1EqekQ55Op7fUnsqvXl1U5sy5jMp0I9Sxvehj6GJFJYYmItmV1DQkqSsqvZxn7S2Ui3jTDZu7G27R5nnW7MHzYgNlyxwPn0c3V543FhwVjoAbUnBultgw9p8UGWBwgOKAJlM0Is2V/oGdgSxtpqNFAScnQq5Mh9IjJY3C9SUXSWJ7MI3FltGRZbWuLaC1P9n9FLxR4uP0hMmIw3UgLDlyvkVTIbsTa66qpAN9dReq3LultqxIbEXFwtsWRpae3/N1N+q4+HjR8Vuvtplls+IJMszA+kqoJMeICGOzghLmDQ2Fx6oA1CwYbotaPC4uN8QgOJhyFhGQqN6RPOSAW1X5YDj829MMR0MvIrk4iIl2z26t8hu+KY3yyBiLYrTX5mtwacy7tYttl4vB9Q5kkxDMrPKhV45MZnNmzsygRC5uAddLm9V7Dbp7aVALTqFjjjyJiQoyxph0soEgCk9XIb6HU99BattdGazddKJ0u6YJYywbKBhm1DlJBcOQo0sVtoajE6FXGYekRkZUCjq3XtK2EazZZLhD6LbskEZr30qP2h0eY1sHgYhAS0cUqSKJUGQtjIpVv2wD2FfUX1tztUrutsDa0eKiad5sggZTmnV0DZJAA6lmLvnyMCBw4tploCT9CrejtEs8QZmUs/Um+VcJ6PkU58wAJZgL2sbG+t75ulsX0XDCLOJPlJpAwFgRLM8luJ4Z7eyswwm6+2isWc4jssCwbFAn1sHnLfKHMrFMSQDfQnQXAqZ6ONhY3D4qOKYTLBFhFupY9WJ3EKFFscrWWNm7NwC7cyaClb+xk7ax1u/D/wClhrqc76W/2xjyfpYb/SxV1UVGUcde7486RhGppWXhRYVKmg5hTeQfF6cvTZ6AMJDmYeyn+3TbKndqfdSux8NdgeQFR+1Jc0reGlBM9HmC6zHxDjY39376sW0UWWeZ7etI5B8LkAceGUL7qS6HcKDiXY/NAt7TS2D0UE+F+/W3d4n40FA1XYBdwouxbS3DXx000v5AHSwNm29+0hFGuCia6REmRte3Lcki175VJOnfx9W9WfbOM9Aw5bhiphlTvjXmfC2ncM2UWsprLJWztbl8c6AMNESbnW/x+rWnlqBFsPZ8e2hYW0HOgldzR/GeB/vx/wDm9elK807nf8UwP9+P8j16VJqCl9KG2J8PDC0EhjzPKjkKDcejTMovbsnOq2trcjyNDwfSFtEFNczBEizNHIQbzwLnZM+Uvldu14VYoumklA7YJ1Bgaf8AlVOmSZkFwvzhA3iL+qbGhl6Z8ucHBsXVioVZQb5WxIYk9Xpb0VjwtqLkC5oGm7nSLjsRJJG3VK4wckyDqyAJBh8O6liWtlLyvdeVtajpOlraBQSRpGVeGaVF6piSgOLs5Ib5nURA6fPN+IqT2h0sIrzlMEgYiZBKzKS2Tr0XrFCAsuaHVc3A8aVwPTHZY0ODIIV+syOAilR2coK6KzDgdQOGa1Ax3n3+xhwMLRtkM0uLQyIhvlhnAjCG/ZLJfXW4vRB0ibRmMkYCR9vEKXET3QRwYiQxg5v5QdUlm73GlWTaXSg0UOEc4UhsXH1gUyq3VhmVUJCi7g5lPzQL2vfSo3ZXTRmSAS4Y53yCQo/ZGdcLZlBW9i2KXsk6AHU0DbcbpAxks2BhnIIkV1kHUuZAydZYu5YCxRY2LgGxY3ADKabt0pY0QxN8kZHmCvH6PKMmsYMRZnsWAa5tci/AWNT2welRsVPEi4cIjxyuxMhZuxhoJwBZQP8AnBde6/hTOHprut/Q2zFUKKsubMz+i5V0juNMUvAE3Ui2tBMdGO9eJxqzekhRk6krlQp66sSDcm9io99Xis62r0qND1TjDlkkwsWIKlwCheUoczi91W3EKeN9BcjQMJiBIiuODKrDUHiAeI0PHiNKDBN+l/jjHeeH/wBLFXUTfz/jOO4ccP8A6WKuqiuJHe3xztRJNH9hp6iC3lUfO/bFAEjaUjlvSkndR8LF2u7hQTOBULETw0/fpVYL3JPeasm1zkgI11t+z91VrLQab0LgZpzzBT9Zqc2RsdMP1884KrBLNkJOhVGKhgvO1gF7yffW+hrEgSzr3qje5iP/ACpx0ob05pRhUPZjs8lub2uqnwUEMR3kfRoKfvPt18RM8j6X0VfoqL2UeXM8ySedRmEi9tJm7NT+GI2oOI5fA+P2Um346n2/sNK2014D4/dTeZtKCW3Ma+1MD/fr/kevS1eYtyJgNq4EE/8APX71YD2kmvTwqCqbx7J2dhIPSJsJGyQoIQFiViI5G6vIq6DL8q3kGbv1r0O8exJoXaWBI7uRIjwMTcSTkMSikFSRMxINhmYHU2q97wbDTGYd4JCyq+W5QgMMrq4IuCOKjiKqMvQxhWQoZsRZjdu1FqbzHUdXa953sbaWFra0ErsbZez8ajyphI7CWaNusiVSXSRw5t3Fmc/9R4G4p1DuTglAvhYBkz5QI17IcWbzvr76f7D2GuFR0RmZXlll7WXsmVy7KLAdnMTa9zrxqRoIPaWwsDljaaGHLAoWMuq2jQWsovoAMo05Wqm7H3h2G0Mc3o8cORwQhgYlHcCzdhSpBWNDmBIFl52rQtqbJjxEZjkF1bQjhVKXoWwgTIJsRlzK1s0VuwpVRbq7aXNj6wudaBhs3fDY8RbJhDF1SSuh6jtEhZkkVbXysY8Kw7RAIA7jY2K3l2IsagYZXzmOJkEBDIrGFbkEa5csOiknsra9qlB0QYXMxMs5DdYLZo7ASDEggWjv/O5DrfgvjdH+BjDXJ6/E3upBvDoVKNcfJW4op1oLDHu5gMVBE4w8MkTQxiIlB/I6OircXVdb2041OxxhQFUAAAAACwAGgAHIWpjsLY4wsKQq7ukaqiZ8pKqiKgUZVGllvrrcmpCg85dJT/xzjR44c/8AaxV1KdIMWbbWNIOl4B7RhogRXVRHMup+NajsQO176k3XTyqMn9agStUrsrC3YaUwy3qwbFi049xv50EZvRIbqumtQKNpapDeGfNMfCougl93tuNg5hKuujKV5MCDofC9jTHEYtnZndizuSzHmWY3J99N81OcDBmb4+O6geYSDT48Kc3o4jt5cKJNIFFyQoHO99fi9AlIdP1+zw8r1GYnF3Nl18fwouLxhfRbhfvPn+FJrHQcsZBBBIYEMGBsQwNwwI4EHW9aJgOm7aCIqPFh5mAA6xs6FvFgpy38reVZ8tOI01/X7qDR06bMef5thfa0tGHTRjz/ADfC/wCKWqLGunx8cqWHOguh6Z8f9Xwv+KagPTTj/q2F/wAU1U/J++2mtAoFu6gtrdOOOH82wv8AimpIdPGNvb0bDf4papuLisBrUYTrQajF0zY9hfqMJ/jloJumbaC/zbCnyab9tUPCSae6hxONspAI5eN6C3P0940G3o2G/wAUtBJ044+RSqQ4aMnQP8o2W/MKTYnz086zltSb/GlOYm4UElBrmaRizuxd3bUsx1LE9+tdTZR7K6gmGXRvKoc6uPMCtuO6bx4r+RglwrTXbNFh8yq9zkXs36tSQBrm9mlPhulGiX9DwzyMot8jD2XFuJNtOOg07OnGl5l61fNklusM6qxANWPCIFj07jfhy14VpWM3eDO0a4bDh7OwYQQajtBHOb52YL2bWt3cA5k3ea9uohsW0AihyhA3qsDqWItqNLcri7GXnPFzZnY95pAMK9ETbrRAM/oOFyjKLNh8OCBzYWJ15AXpaTdaBEJfAYT5puuHg7PaYNoT2uyEPmx8qDzlepzZ2HAXX4863KHdCInXA4NbWv8A7vCfni4GuoyEm51vy5VMYfdbC5VzYTDhrDNaGPjbW2nfQefZsQqDOTwOneTx4VXcViDI1zoOQHAV6lfc/BHjg8MfOGI/+NE/QrAfUsL9hF+Wg8upGBXGvUf6GYH6lhfsIvy136F4H6lhfsIvy0HmBadwqK9KfoZgfqeF+wi/LRhuhgvqeG+xi/LQecl08qXjYfHl+/7q9D/olg/qmH+xj/LXDdPB/VMP9jH+Wg8+Zxz48/G/wffRS1ehv0Uwf1TD/Yx/lrv0Twf1TD/Yx/loPOOKl0t8fHGomTjXqM7o4L6phvsYvy0Q7mYH6lhfsIvy0HmiPE2GnP49tJSvckk3r07+huB+p4b7CL8tB+huB+p4b7CL8tB5ZvrT/DWr0v8AoXgfqWF+wi/LQjc7A/U8N9hF+Wg8+QoO6gr0QN1cH9Vw/wBjH+WgoP/Z"/>
          <p:cNvSpPr>
            <a:spLocks noChangeAspect="1" noChangeArrowheads="1"/>
          </p:cNvSpPr>
          <p:nvPr/>
        </p:nvSpPr>
        <p:spPr bwMode="auto">
          <a:xfrm>
            <a:off x="74613" y="-1165225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16389" name="AutoShape 4" descr="data:image/jpg;base64,/9j/4AAQSkZJRgABAQAAAQABAAD/2wCEAAkGBhQSERUUExQWFBQWGBUXFxYYGBcXHBkYGBUYFx0YFxcYHCceFxkjGRcXIC8gIycpLCwsGh8xNTAsNSYrLCkBCQoKDQwMDQwNDTUYFBgwKTU2MjE1NTMpKTYpKSkpKTEvNTU1NTU1NSopKSkpKTU1NTUyKTUpNjUpMjYpLS01Nf/AABEIAP8AxgMBIgACEQEDEQH/xAAcAAAABwEBAAAAAAAAAAAAAAABAgMEBQYHAAj/xABMEAACAQIDBAYFCAQLCAMAAAABAgMAEQQSIQUGMUEHEyJRYXEUMoGR8CNCUlSTodHSFrHB4RclM0RTYnJzkrK0FSQ1Q4KkwvFjorP/xAAWAQEBAQAAAAAAAAAAAAAAAAAAAQL/xAAYEQEBAQEBAAAAAAAAAAAAAAAAAUERAv/aAAwDAQACEQMRAD8AuomoDJSYaiyGqDh6BtaQzUYtQcwpMtQl6AtQEaa1E9JNJytTaSS1A9OKNEE4qFm2ui3zOot3kCoDam+g1WI3PJvj2UFxxO0kTV2C91zqfIc66HbCnhmseBtx/CqLsWF5pMzhpD9w8ydLVasRHNkOV8iDTS9hy56a0Et6ep1vprQLiAef31R59nXciR3017RAsOVgezfgeQ8aeYSFodY2Y35ZSV8rcR5UF0Ewo/W1UxtojU3XkbBrfdw99SOB2yrDjagn45DS4ao6F9eNPFegcB7UsstNVpRTRTkNejo1ILSwohS9KRtSF6FGoHqPQUVDpXUFfriaMVojNQEoVoBQ5qDmpu70o81IsRQISVTN6d5ipMcZ14MeY8vvq14mWsgxGILszHmSfeaA02ILcaHDQljZRenGx9lNO9hwrTdgbqxIASgPif2DlQRm6G7bsA2gX5xIuf2W99XU7KsMqdlQCOH4391vbTuCO3Dh8cKeR0FL2lsI5ha1+IGYounMKRYHwDC/6m42KFObK478pHH+sLafHHnoIgB5Cm8mxozxUH2D8KDOcUoAJ1Yg2IbT2docfdUE+OyNqtlN78P16hvbWqT7uRj1FCn3fu99UPejYJVS4Um2jCwuQAdR36a8PbQDgtoWNlNtBpe4ue4HhU/gsYTzHiO72VmWE2iUIsbrwB7tb2YfFvZVrwGP4PcBeBt399x948KC9xGl0SozA4i4HA1IxvQOEFGLUAejigJno6mgda4CgcRPXUmrV1BGNSTUsRSLig4NQsaBa69Ai7XpKTSjyNTWRjQNMbwPtrH0XgK1far5Uc/1T+qsuwcfa8qC3bsrlOgrS8BIcoqj7q2Ki47ta0LAxgrQAJbU6gmuaZ42O1rc6WwxoJKEXpcCk4GpegSeIGofbOyRIhB5ipotRXF6DzrtTZTRSstuZrsHjihK3OU2ut9Drxq+9IeyB/KLoQdR4cB5cazs66X4fHKgvW5W1bloSScuqH+q3LzBq7RVkewdoGGQHxUHyvWu4d+yKB1EaXLUzBo96BRqFXpK9ApoHF6CiRnShoGTtSbUYmgItQFNFZqNeknagJJTZ+FOGY0ixoIrbEV4msLmx07zyrMsHF2rfHGtanrPdt4HJiH00bKw9o5e29BYdhtGi2Z8vC19NfAc+dWXB7djSwEgOtuNUmDA4Qp8rN1Z7iwHuFRO1o4k1gnEgvw50Gry48My2P8A7v8Aup3LtCND2msND7DUL0c4EyYRWl7Wa5HgL/uqB32jMOKRWYmJ10PDmbrpx4j30F1XfOK+VFaQ+Gn/AK7qmcNtB3F8oA7tb1lOz99oYb5YGa1tVy2vw1JOl6tezOknDMtyJYxpctGSBc21aMtbXwoLqk1+VjzFHNMMLtRJFDJcq2oNtD43p0DQUrpAwTPE1tCBx0sy3Gh7iCLg+VY/JEQfEV6Jx+GEilW4EVUsT0ewE5jcC/aOnDmAe89+poM12eetdF7yAfeK2PB6KB5fHuqmHAIcRJh1gSBoerlikUks6Z1DCU8GuDfwI8Lm64ZNKB1ajAUZUo2WgRNFU0o9AooFoeFdRkXSgoI29cxoVFc9AkaQZqUvRClAk50pJmpRlopjoG0tVLe+P+Tbmc6/cP31b5Uqt72QXiU90gHvVvwoKvgdirIO0wX8PE38KHaWzIUS6FiQOJPHxItUlDs/Lrx5+7w+ONR08fWyKn02A9n/AKoNn3RjC4WPuEaf5RRtt7AjxSFHUHmCQND360vsZQIFAGgAH3U7kxAQXOg7+6gzxN0EjYq0QNzr2VIPtte1/GrPsfYcCqFESWGtiqnXv1Gp5XvU0XVtRqKGKIcqAmz9hwREmKJI8xuQihRfvsNKcym1cGpN2vQJrqfKoHb+9sWFmWN0dywJ7IFlvwvfiTrw7qsUXGmu1sF1oKnKVtrcXsQOVBBDCpJKMSvB4gntEoNvd+qpLDrao2fHgTxYdBYKjSNy0vkQHzOY+wVJpQPFNc1JA0JegI5ro66jx0DmKuoErqCMc0SlWWistAjekpDSt6SagRa1BpRWWhIFASVarm90fyF+51/aKskjVAb3J/uz+BQ+5h+NBXYJjl+6ofEYwpKGXiuop5A5ynv91LpupJKCykWuAWIKjU2uA1msLjiBx5WoLvu7vspiI1JAvlGpPkDodfHnxp1DvLNiGaB8HLEHV1DNYgXUi5ZeyLXFVyLdHDxOiqWds/aJPaKJ1efIBbW0l9Lk2Hfar9swplBUixGpHPQaj23+NKCpbA2rLh5Th575hwP0hyI8KvmExAI86iNvbDTEAfNkW+R7XsdND3jhp7u6mexceykxyaOpsR+0Hn7r8NKC1NJSRamqYkE2Og/b3UvDQOoUoSvE86GMUyx+FzOrZ3XKGFlawN7akW1ItoaCtYNhJisTJx+U6oHwjABA8M2appKjtm4ERKEUWAJ+8k6nmako1oDFqMHohoCKA16OlJXpRTQOomrqLENK6gZiknNKKDQZaBsVpKRbU7ZKQZLUDVqALSzCuI0oGpFMtr7JaWGUDjl0B52swtz5H3e6SY/GlJSLfw8aCmbE3eKuzzCyI2o01y3JB8eGn9byu8x28YjjjBIzlZGYXst8zMoB14sSo7uJ76a/7c0bMgDXKEADiFkB0PLOy/FqrEkTM2Y/HifvoHcW1J5HDqSuVrgg2+aFBNhqQFHnz5Wsmyd5p4xZ8hsc11vrrwsRwuWPt7tDBbN2e7EKATwt8GrFHupL9E2499Ba9nbfEijhqCcpHMcV07haxtpoeYpYyrLZ4zf5vaS5FvHRltqLHx4Aiq3Ju2XheI3XOpF+462Ps/HvNRG7ezyckbsy3VzFdmuGjOSaC9+Mb9oLzRlPM3DRcGjk9s6DgAAqjx1JJPHmB4c6kENReAXKoHx8cakENA+jagmGh8qSRqj9v7SMOGllAuQundckKCfC5vQJQpTtUqF3c2oJ4w3A8GHc1TgoClaDLRyKIaAMgoyrRb0pGKBxGtdR4xXUEaKKxo4FJsKAhNJS0cpRSKBG9EJpUJSTrQEYCisulHAoW4UGfb2YPLMW+bIM3/UNG9+h9tREM+U3tVk3v2gpZMOq5pSwP9gW/WRfSq1lvQWnYeOAbUXHLjYeF+VW7Y+8KMcvdWYYTEFDcH2UqNouHzg2JN+BoNjlmUjlVSfZolxUmGVurbEgYjCvyjxsC68PmyxaN35TzqFwO1p3HcO86CpOeF2izRn5eJkmhP8A8kfaA8mF1PeG9wONibbZwQ65JEYpIh4pIujKfI8O/SrXgddaiN4UjYQbXhH+74hI1xa/QvZUmPijfJv4W+jU9gELaJ6ul35ez6R8B7aBYqToo15nkB3mqh0jbWCoMMh1Nnk/sg3Ue0gHyA76tu3Nqx4SBnbloBzdyNFv3m3sAJ4CsdxOJaWRpH1dyWJ4anuHIAWA7gBQPN3dqHDyX1KsQGHeO8eIvWk4WcOAykEHUEVlS6afvqR2NttsOwtqh9ZP2jxtQaWWorGozZ23opvUYE93AjzFSJkBHu/bQAaFXovGhyUDuCTSuokS6V1Aj+FJuKVU0ixoCXpM0Y0hKwHOgPmApKU3qI2hvHDF6zi/cONVjH9IajSJCT3nQUFzeYCq7t7fWOEZUtJJ3A6DzNUfaO8s8p1ew7l0qJNBZNzlafaCM5zMTI7E8yEb8RUvvVsQ4Z+tUXic9r+o/f8A2T+ukeijC5sY7HgkTe9nRf1Zq1TaWzUkQq4DKRYg8waDG+rvRkWldtbMbBy9W2sbXMTnu+if6w086QTEAa8qCUwuJOg5fHx8CrJgsWFAsNdBYakm9rC3Pw8Kid1tlPijeNLRg2Mr6KbcQijWQ+4Dmb1c8bicNs1A73aQ3CAAF2NtQi8FAHE8r8Tegd7h/JyYnZ86Dq5VbEQo1iDHIck0RA00kObL3S01w+1RsxnwWIZuriUvhpT8/DfRY83iPYtxa6WGtUfFdIGIfGQ4hIhlwheVlTtN1JGWXO5sLFOVhqF4mtY383WTamCBiKmVQJsNJyzEXAv9B10PmDyqDJ9v7yPjZAxBSNb9WncDoWa3FzYeVrcNTHg2HwP1edr+FM8KbixBVgSrIdCrKbEEciDcGnar32+P1VR1zytx40m3DXy/ZSr6ft+730lidLD2n9g8edAhnsQb2I4EGxHt+OFWHZu+Ekdg/wAoo5n1vfzquGSuJoNP2VvDFNoja81Oh/f7KllkrG0kINwdRwPx8aVaNj74slhL210Gb5w8++g0eI6UFMNmbXjlW6MD+seY5V1AsTTaeYKDfQUGMxQjUsxsorMt597HnbKhKx+Gl6Cy7X34ii0Q5214ftqk7V3tnmvdsqnkv41ENRSaBN3J46+NEaj5a4rQJUHCnUMNwTSIjuaCx7v4ibC4YzQko80oQGynsRISdGBB7bgcOVTU2/OPiUMTHKOYaMD29jKRU6Nzn6vCxZdIYrt3GSQhm9xAFQ29+DECWJAd9FUakgEEk9ygc6Blj9+lxMfV4nCgqdS0ctip5MgZDYjxNtahdkLAHBxDsYtTkS2ZrNYK3aFhbU29neHP+ynzZWU59CRpcFtbGxPePfT5d3RGM00ixrxsLE+wUFwwu/8AAypBg1LTuUjhiZGjQMxCjMeARRqbcgass/RDFPZsXisVNLaxKusSC+pCRqvYW/K5PjWZ7rwAbTwTRxOsfpCDOwOpMUhHgLi58dDXouoM9ToPwKqyiTFBXtnUTmzWNxm7OtjrVz2FsZMJh48PGXZIxlUuczZbkgXtwF7DwAqqbb38kws20Cyq8WFXAEL6pAxDsrsWAN7aEC3KoTC9NjusTeiKOsZlsZ8pGUAXOaMBV6zMuZiB2fOwWLbvRRg8ViHnYzRvJYv1UhQMwFsxFvWIAuedqY/wJYL+lxf25/LTDbXSlP6BDiIUhR5PS1cEu+RocPJKOKr2roLggjuuDenOwulZ5sTBh2w6jOzRySCUWDCSaMFFZRmuYCbcbE6G1Ar/AAIYH+kxf25/LXHoQwP9Ji/tz+WorE9N7KHthFOVnteYi6Kk7a/J6P8AINpqNRrUju/0lTPPHBLErNIcUyyBsvycMmLX1QvFeoiXjr1l/MDfwG4H+kxX25/LXfwGYD+kxX25/LUfhemp2WI+iLd2Ga0wAVDHhnuC6gFv95Asea250ZemWQRq8mERQ+HadAJyxa3W5V0i7JPVE2Yg2zEXykUD7+A3A/0mK+3P5aJiOg3CZT1c+Kje2jGQOL+Ksuo8LilNgdKjYnFw4c4dVEjFGYSE2YelA5RkGZb4U8SD2vCtDoPNsmGlw80sEtuthbIxUmzAgMrDnZlIax766pPfprbYx39rD/6WKhqhnvlvD1z9Up7C3v4n4vVUZadTDhRJEoGb0TJelXoM2lAm6UTjR3NKYWG7ADwoFJEyR+JqS3F2Z1+NiU+qDnbyTtH7wB7aY7XaxVe4XPuq8dFOEVFnxLkKqjLmPAD1mPuC++1Boe2tqphYGlfgNABxZjwUeJ7+4E8qyXF4t8VI0jOpcjgCOyAdFVeNhfu773NW7G7VOMlBAPUoQFU8/wCsw7z3cgD43r22sJiFdgGSy6qDEh8iptpwHiD76BDDYdyVjgGaUkAkfNv3fjyq07G6PFU58Sesb6NyR7SdfdUzuXskQ4WMsQ7uuZpALZsxLAX42AIHmCab7672rhIrKQZmvkXjblnYfRHdzOnI2BrtPacQ2hs7DJ6y4lHIHBQIZAAe5jmvbuHiK0beLeOHAwGackICq6C5LMbAAfjXnrcyZn2tg3clmbEAkk3Jurkk+JNb1vvhsM2DY4t2jhjaOTrEJDIyuuVlsDrmIHA8agr2O6SdlZZGdc4kCCS8F+sAzMgfMO0AqswDezU2o8u8uzLCVcIrhMWMLnGHjGWSRiS6swF1vckjW54XNIzbnbIKuRiFXMIGLjErdRHE0CsGJNsyOwJPEm972qQfYWzOpeEzoETEelN8ut0lL/OJPZXNpY99A0XevZLYJXGHVsOJhEkXoym0kkZkBWLLYZo2vcanNbibUVt+9lRSkrD8rDKYl6vDAuHcy5slhmF2jkB4HnwN6Qwu7myWwc+DXEsI45rzFpgjBkRIQGLAAxhSig2IvYg5gDUngdzdnJM0iS3aKQYgr14ZYjaVrlb9lG66Rjm4342FqBnhN7NjzTRwrDGWxDki+HSzO6WzMbalsxS+vMGg2TvNs2TFxr6OI8QxmgQqhygNNOp1AAUu0MhOl9eJpLBbD2RhmjdMQQMIgmLCUshR5nKGR1FntIWsAb8L3FqV2TsbZPWDFR4gXhla5aYKFkE2INmDW0LyzW5EAWvagjMbvrszDKI4MCriBpWytEsZR4Yc4cZ1LFmVLZvWGUX5U921vjs/DYgwyYFbQgQtIIoiFifCviMqKBcplzAroNSdaRk3K2Qs00DyyiRUMkpd2CqkytGM0pUICQ5sCbnxsaebc2BsmfFSibEWlePrJAJgEVFhGGzMfVQ5JlAuRe4IFAbC777JSWILCI36x4o29HC5TE3V3VgNEzSsoK978Nas+6+9cG0ITLhyxQNkOZcpvlV+Hirqfb3giq7JuxssGMnEKOpZjb0hAG6+X0kJJrqpcZgNLgcxepncbZ2GhwxGEd3iLuMzkkgxWgKi4FlXqgo05X1vchkm+o/jjH8+1hv9LFXUTfucJtfHE/Sww/7SLwrqoqgNEko44UmDcmgTIpGnDcKbsKBJhUrsWDUk8AL+2oq2tTSnq8OTwLaUERinzuW7zpV4xGGMWz8JCL3ndpnHeoyhQe8WsfMCqZgMMZJUQcWYD3m1X/e1wMYiD1YI40/+uc/cwoJLYOCXqW1KvbsEEWB01I5i1vi1ncQMvYa3WeqO4304crc6ZYHHa2V1U2J7V+I1toL35fhTrd+SwkxMxyJGpsSCLG1y1udgbC3EtpQTe3ttR4OC51ygKi8C5AsB4aDU8h7BWKbU2g+IlaSQ3YnU8BzsFHJVAsB++n29G8T4uYsbhfVRb+qvs0zE6kjy4AVGxrpby/XQTG5Q/jXA/wB+P8j1vu+OxfTMJJhhIsbS5MrMM3qSK/q3Bb1bcedYJuWP40wP9+P8j1qm/O7WJm2jhJ4YVlSNUBZio6phiopC4u6sDkU6re9rEWNQRf8AAvJ1EqekQ55Op7fUnsqvXl1U5sy5jMp0I9Sxvehj6GJFJYYmItmV1DQkqSsqvZxn7S2Ui3jTDZu7G27R5nnW7MHzYgNlyxwPn0c3V543FhwVjoAbUnBultgw9p8UGWBwgOKAJlM0Is2V/oGdgSxtpqNFAScnQq5Mh9IjJY3C9SUXSWJ7MI3FltGRZbWuLaC1P9n9FLxR4uP0hMmIw3UgLDlyvkVTIbsTa66qpAN9dReq3LultqxIbEXFwtsWRpae3/N1N+q4+HjR8Vuvtplls+IJMszA+kqoJMeICGOzghLmDQ2Fx6oA1CwYbotaPC4uN8QgOJhyFhGQqN6RPOSAW1X5YDj829MMR0MvIrk4iIl2z26t8hu+KY3yyBiLYrTX5mtwacy7tYttl4vB9Q5kkxDMrPKhV45MZnNmzsygRC5uAddLm9V7Dbp7aVALTqFjjjyJiQoyxph0soEgCk9XIb6HU99BattdGazddKJ0u6YJYywbKBhm1DlJBcOQo0sVtoajE6FXGYekRkZUCjq3XtK2EazZZLhD6LbskEZr30qP2h0eY1sHgYhAS0cUqSKJUGQtjIpVv2wD2FfUX1tztUrutsDa0eKiad5sggZTmnV0DZJAA6lmLvnyMCBw4tploCT9CrejtEs8QZmUs/Um+VcJ6PkU58wAJZgL2sbG+t75ulsX0XDCLOJPlJpAwFgRLM8luJ4Z7eyswwm6+2isWc4jssCwbFAn1sHnLfKHMrFMSQDfQnQXAqZ6ONhY3D4qOKYTLBFhFupY9WJ3EKFFscrWWNm7NwC7cyaClb+xk7ax1u/D/wClhrqc76W/2xjyfpYb/SxV1UVGUcde7486RhGppWXhRYVKmg5hTeQfF6cvTZ6AMJDmYeyn+3TbKndqfdSux8NdgeQFR+1Jc0reGlBM9HmC6zHxDjY39376sW0UWWeZ7etI5B8LkAceGUL7qS6HcKDiXY/NAt7TS2D0UE+F+/W3d4n40FA1XYBdwouxbS3DXx000v5AHSwNm29+0hFGuCia6REmRte3Lcki175VJOnfx9W9WfbOM9Aw5bhiphlTvjXmfC2ncM2UWsprLJWztbl8c6AMNESbnW/x+rWnlqBFsPZ8e2hYW0HOgldzR/GeB/vx/wDm9elK807nf8UwP9+P8j16VJqCl9KG2J8PDC0EhjzPKjkKDcejTMovbsnOq2trcjyNDwfSFtEFNczBEizNHIQbzwLnZM+Uvldu14VYoumklA7YJ1Bgaf8AlVOmSZkFwvzhA3iL+qbGhl6Z8ucHBsXVioVZQb5WxIYk9Xpb0VjwtqLkC5oGm7nSLjsRJJG3VK4wckyDqyAJBh8O6liWtlLyvdeVtajpOlraBQSRpGVeGaVF6piSgOLs5Ib5nURA6fPN+IqT2h0sIrzlMEgYiZBKzKS2Tr0XrFCAsuaHVc3A8aVwPTHZY0ODIIV+syOAilR2coK6KzDgdQOGa1Ax3n3+xhwMLRtkM0uLQyIhvlhnAjCG/ZLJfXW4vRB0ibRmMkYCR9vEKXET3QRwYiQxg5v5QdUlm73GlWTaXSg0UOEc4UhsXH1gUyq3VhmVUJCi7g5lPzQL2vfSo3ZXTRmSAS4Y53yCQo/ZGdcLZlBW9i2KXsk6AHU0DbcbpAxks2BhnIIkV1kHUuZAydZYu5YCxRY2LgGxY3ADKabt0pY0QxN8kZHmCvH6PKMmsYMRZnsWAa5tci/AWNT2welRsVPEi4cIjxyuxMhZuxhoJwBZQP8AnBde6/hTOHprut/Q2zFUKKsubMz+i5V0juNMUvAE3Ui2tBMdGO9eJxqzekhRk6krlQp66sSDcm9io99Xis62r0qND1TjDlkkwsWIKlwCheUoczi91W3EKeN9BcjQMJiBIiuODKrDUHiAeI0PHiNKDBN+l/jjHeeH/wBLFXUTfz/jOO4ccP8A6WKuqiuJHe3xztRJNH9hp6iC3lUfO/bFAEjaUjlvSkndR8LF2u7hQTOBULETw0/fpVYL3JPeasm1zkgI11t+z91VrLQab0LgZpzzBT9Zqc2RsdMP1884KrBLNkJOhVGKhgvO1gF7yffW+hrEgSzr3qje5iP/ACpx0ob05pRhUPZjs8lub2uqnwUEMR3kfRoKfvPt18RM8j6X0VfoqL2UeXM8ySedRmEi9tJm7NT+GI2oOI5fA+P2Um346n2/sNK2014D4/dTeZtKCW3Ma+1MD/fr/kevS1eYtyJgNq4EE/8APX71YD2kmvTwqCqbx7J2dhIPSJsJGyQoIQFiViI5G6vIq6DL8q3kGbv1r0O8exJoXaWBI7uRIjwMTcSTkMSikFSRMxINhmYHU2q97wbDTGYd4JCyq+W5QgMMrq4IuCOKjiKqMvQxhWQoZsRZjdu1FqbzHUdXa953sbaWFra0ErsbZez8ajyphI7CWaNusiVSXSRw5t3Fmc/9R4G4p1DuTglAvhYBkz5QI17IcWbzvr76f7D2GuFR0RmZXlll7WXsmVy7KLAdnMTa9zrxqRoIPaWwsDljaaGHLAoWMuq2jQWsovoAMo05Wqm7H3h2G0Mc3o8cORwQhgYlHcCzdhSpBWNDmBIFl52rQtqbJjxEZjkF1bQjhVKXoWwgTIJsRlzK1s0VuwpVRbq7aXNj6wudaBhs3fDY8RbJhDF1SSuh6jtEhZkkVbXysY8Kw7RAIA7jY2K3l2IsagYZXzmOJkEBDIrGFbkEa5csOiknsra9qlB0QYXMxMs5DdYLZo7ASDEggWjv/O5DrfgvjdH+BjDXJ6/E3upBvDoVKNcfJW4op1oLDHu5gMVBE4w8MkTQxiIlB/I6OircXVdb2041OxxhQFUAAAAACwAGgAHIWpjsLY4wsKQq7ukaqiZ8pKqiKgUZVGllvrrcmpCg85dJT/xzjR44c/8AaxV1KdIMWbbWNIOl4B7RhogRXVRHMup+NajsQO176k3XTyqMn9agStUrsrC3YaUwy3qwbFi049xv50EZvRIbqumtQKNpapDeGfNMfCougl93tuNg5hKuujKV5MCDofC9jTHEYtnZndizuSzHmWY3J99N81OcDBmb4+O6geYSDT48Kc3o4jt5cKJNIFFyQoHO99fi9AlIdP1+zw8r1GYnF3Nl18fwouLxhfRbhfvPn+FJrHQcsZBBBIYEMGBsQwNwwI4EHW9aJgOm7aCIqPFh5mAA6xs6FvFgpy38reVZ8tOI01/X7qDR06bMef5thfa0tGHTRjz/ADfC/wCKWqLGunx8cqWHOguh6Z8f9Xwv+KagPTTj/q2F/wAU1U/J++2mtAoFu6gtrdOOOH82wv8AimpIdPGNvb0bDf4papuLisBrUYTrQajF0zY9hfqMJ/jloJumbaC/zbCnyab9tUPCSae6hxONspAI5eN6C3P0940G3o2G/wAUtBJ044+RSqQ4aMnQP8o2W/MKTYnz086zltSb/GlOYm4UElBrmaRizuxd3bUsx1LE9+tdTZR7K6gmGXRvKoc6uPMCtuO6bx4r+RglwrTXbNFh8yq9zkXs36tSQBrm9mlPhulGiX9DwzyMot8jD2XFuJNtOOg07OnGl5l61fNklusM6qxANWPCIFj07jfhy14VpWM3eDO0a4bDh7OwYQQajtBHOb52YL2bWt3cA5k3ea9uohsW0AihyhA3qsDqWItqNLcri7GXnPFzZnY95pAMK9ETbrRAM/oOFyjKLNh8OCBzYWJ15AXpaTdaBEJfAYT5puuHg7PaYNoT2uyEPmx8qDzlepzZ2HAXX4863KHdCInXA4NbWv8A7vCfni4GuoyEm51vy5VMYfdbC5VzYTDhrDNaGPjbW2nfQefZsQqDOTwOneTx4VXcViDI1zoOQHAV6lfc/BHjg8MfOGI/+NE/QrAfUsL9hF+Wg8upGBXGvUf6GYH6lhfsIvy136F4H6lhfsIvy0HmBadwqK9KfoZgfqeF+wi/LRhuhgvqeG+xi/LQecl08qXjYfHl+/7q9D/olg/qmH+xj/LXDdPB/VMP9jH+Wg8+Zxz48/G/wffRS1ehv0Uwf1TD/Yx/lrv0Twf1TD/Yx/loPOOKl0t8fHGomTjXqM7o4L6phvsYvy0Q7mYH6lhfsIvy0HmiPE2GnP49tJSvckk3r07+huB+p4b7CL8tB+huB+p4b7CL8tB5ZvrT/DWr0v8AoXgfqWF+wi/LQjc7A/U8N9hF+Wg8+QoO6gr0QN1cH9Vw/wBjH+WgoP/Z"/>
          <p:cNvSpPr>
            <a:spLocks noChangeAspect="1" noChangeArrowheads="1"/>
          </p:cNvSpPr>
          <p:nvPr/>
        </p:nvSpPr>
        <p:spPr bwMode="auto">
          <a:xfrm>
            <a:off x="74613" y="-1165225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pic>
        <p:nvPicPr>
          <p:cNvPr id="16390" name="Picture 6" descr="http://www.glogster.com/media/2/6/14/18/61418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24400" y="268288"/>
            <a:ext cx="3962400" cy="1408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019800"/>
          </a:xfrm>
        </p:spPr>
        <p:txBody>
          <a:bodyPr/>
          <a:lstStyle/>
          <a:p>
            <a:r>
              <a:rPr lang="en-US"/>
              <a:t>In the end, Progressivism won</a:t>
            </a:r>
          </a:p>
          <a:p>
            <a:r>
              <a:rPr lang="en-US"/>
              <a:t>Socialists did OK too!</a:t>
            </a:r>
          </a:p>
          <a:p>
            <a:r>
              <a:rPr lang="en-US"/>
              <a:t>TR killed self and party Bitten himself and gone mad)</a:t>
            </a:r>
          </a:p>
          <a:p>
            <a:r>
              <a:rPr lang="en-US"/>
              <a:t>1921 Taft Chief Supreme Court Justice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pic>
        <p:nvPicPr>
          <p:cNvPr id="17412" name="Picture 2" descr="http://multimedialearningllc.files.wordpress.com/2009/10/electoralcollege1912_larg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6575" y="457200"/>
            <a:ext cx="47974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67494"/>
            <a:ext cx="3962400" cy="14089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Idealist in Politics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038600" cy="5867400"/>
          </a:xfrm>
        </p:spPr>
        <p:txBody>
          <a:bodyPr/>
          <a:lstStyle/>
          <a:p>
            <a:r>
              <a:rPr lang="en-US"/>
              <a:t>Intellectual</a:t>
            </a:r>
          </a:p>
          <a:p>
            <a:r>
              <a:rPr lang="en-US"/>
              <a:t>Jeffersonian</a:t>
            </a:r>
          </a:p>
          <a:p>
            <a:r>
              <a:rPr lang="en-US"/>
              <a:t>Pious</a:t>
            </a:r>
          </a:p>
          <a:p>
            <a:r>
              <a:rPr lang="en-US"/>
              <a:t>Orator: Born half way between Bible and Dictionary</a:t>
            </a:r>
          </a:p>
          <a:p>
            <a:r>
              <a:rPr lang="en-US"/>
              <a:t>Loved  Humanity in mass and not the individual</a:t>
            </a:r>
          </a:p>
          <a:p>
            <a:r>
              <a:rPr lang="en-US"/>
              <a:t>Compromise difficult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pic>
        <p:nvPicPr>
          <p:cNvPr id="18436" name="Picture 2" descr="http://t2.gstatic.com/images?q=tbn:ANd9GcQ6GESy_UZM-U2WKLurAa-17ZBQVv_5V3Nm4RVmpvdIdqPkuy_B6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825" y="1905000"/>
            <a:ext cx="43243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4038600" cy="1485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Tackles Tariff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"/>
            <a:ext cx="4038600" cy="6019800"/>
          </a:xfrm>
        </p:spPr>
        <p:txBody>
          <a:bodyPr/>
          <a:lstStyle/>
          <a:p>
            <a:r>
              <a:rPr lang="en-US"/>
              <a:t>Tariff</a:t>
            </a:r>
          </a:p>
          <a:p>
            <a:r>
              <a:rPr lang="en-US"/>
              <a:t>1913 goes in front of Congress in person</a:t>
            </a:r>
          </a:p>
          <a:p>
            <a:r>
              <a:rPr lang="en-US"/>
              <a:t>Broke tradition</a:t>
            </a:r>
          </a:p>
          <a:p>
            <a:r>
              <a:rPr lang="en-US"/>
              <a:t>Underwood Tariff</a:t>
            </a:r>
          </a:p>
          <a:p>
            <a:pPr lvl="1"/>
            <a:r>
              <a:rPr lang="en-US"/>
              <a:t>Reduction of rates</a:t>
            </a:r>
          </a:p>
          <a:p>
            <a:pPr lvl="1"/>
            <a:r>
              <a:rPr lang="en-US"/>
              <a:t>Reduction of import fees</a:t>
            </a:r>
          </a:p>
          <a:p>
            <a:pPr lvl="1"/>
            <a:r>
              <a:rPr lang="en-US"/>
              <a:t>Graduated income tax</a:t>
            </a:r>
          </a:p>
          <a:p>
            <a:pPr lvl="1"/>
            <a:r>
              <a:rPr lang="en-US"/>
              <a:t>Went on national tour when Congress tried to amend</a:t>
            </a:r>
          </a:p>
        </p:txBody>
      </p:sp>
      <p:pic>
        <p:nvPicPr>
          <p:cNvPr id="19460" name="Picture 2" descr="http://schools-wikipedia.org/images/703/703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3" y="1752600"/>
            <a:ext cx="4630737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67494"/>
            <a:ext cx="4191000" cy="1485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Wilson Battles the Bankers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0198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1907 proved that inelastic money supply was a failure of Civil War National Banking Act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1913 plea for reform of banking system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Federal Reserve Act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/>
              <a:t>12 districts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/>
              <a:t>Paper money, easier to increase</a:t>
            </a:r>
          </a:p>
          <a:p>
            <a:pPr marL="822960" lvl="1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dirty="0"/>
              <a:t>Carried us through WWI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/>
          </a:p>
        </p:txBody>
      </p:sp>
      <p:pic>
        <p:nvPicPr>
          <p:cNvPr id="20484" name="Picture 2" descr="http://images.encyclopedia.com/utility/image.aspx?id=2795217&amp;imagetype=H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17682" y="12223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http://t0.gstatic.com/images?q=tbn:ANd9GcTtPbzslIiXv9owpDnS7FCi4fJ34MZuXULQdWY_DZHvJLb_sH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600200"/>
            <a:ext cx="457676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133</TotalTime>
  <Words>612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Verdana</vt:lpstr>
      <vt:lpstr>Wingdings 2</vt:lpstr>
      <vt:lpstr>Verve</vt:lpstr>
      <vt:lpstr>Chapter 33</vt:lpstr>
      <vt:lpstr>Wilson Who? </vt:lpstr>
      <vt:lpstr>1912 Election</vt:lpstr>
      <vt:lpstr>PowerPoint Presentation</vt:lpstr>
      <vt:lpstr>PowerPoint Presentation</vt:lpstr>
      <vt:lpstr>PowerPoint Presentation</vt:lpstr>
      <vt:lpstr>Idealist in Politics</vt:lpstr>
      <vt:lpstr>Tackles Tariff</vt:lpstr>
      <vt:lpstr>Wilson Battles the Bankers</vt:lpstr>
      <vt:lpstr>Trusts</vt:lpstr>
      <vt:lpstr>Wilson at high tide</vt:lpstr>
      <vt:lpstr>New Direction in Foreign Policy</vt:lpstr>
      <vt:lpstr>PowerPoint Presentation</vt:lpstr>
      <vt:lpstr>Moralistic Diplomacy in Mexico</vt:lpstr>
      <vt:lpstr>Mexico (cont)</vt:lpstr>
      <vt:lpstr>Thunder Across sea (It is Germany, but not the suasages)</vt:lpstr>
      <vt:lpstr>Precarious Neutrality</vt:lpstr>
      <vt:lpstr>America Earns Blood money</vt:lpstr>
      <vt:lpstr>Sinkings</vt:lpstr>
      <vt:lpstr> Wilson Wins Reelection 1916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33</dc:title>
  <dc:creator>Owner</dc:creator>
  <cp:lastModifiedBy>Dennis whalen</cp:lastModifiedBy>
  <cp:revision>12</cp:revision>
  <dcterms:created xsi:type="dcterms:W3CDTF">2011-03-06T18:46:20Z</dcterms:created>
  <dcterms:modified xsi:type="dcterms:W3CDTF">2017-02-26T16:40:45Z</dcterms:modified>
</cp:coreProperties>
</file>