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300" r:id="rId8"/>
    <p:sldId id="261" r:id="rId9"/>
    <p:sldId id="301" r:id="rId10"/>
    <p:sldId id="291" r:id="rId11"/>
    <p:sldId id="280" r:id="rId12"/>
    <p:sldId id="274" r:id="rId13"/>
    <p:sldId id="262" r:id="rId14"/>
    <p:sldId id="263" r:id="rId15"/>
    <p:sldId id="294" r:id="rId16"/>
    <p:sldId id="264" r:id="rId17"/>
    <p:sldId id="276" r:id="rId18"/>
    <p:sldId id="265" r:id="rId19"/>
    <p:sldId id="279" r:id="rId20"/>
    <p:sldId id="278" r:id="rId21"/>
    <p:sldId id="296" r:id="rId22"/>
    <p:sldId id="266" r:id="rId23"/>
    <p:sldId id="281" r:id="rId24"/>
    <p:sldId id="268" r:id="rId25"/>
    <p:sldId id="302" r:id="rId26"/>
    <p:sldId id="297" r:id="rId27"/>
    <p:sldId id="269" r:id="rId28"/>
    <p:sldId id="303" r:id="rId29"/>
    <p:sldId id="270" r:id="rId30"/>
    <p:sldId id="271" r:id="rId31"/>
    <p:sldId id="304" r:id="rId32"/>
    <p:sldId id="272" r:id="rId33"/>
    <p:sldId id="298" r:id="rId34"/>
    <p:sldId id="273" r:id="rId35"/>
    <p:sldId id="299" r:id="rId36"/>
    <p:sldId id="282" r:id="rId37"/>
    <p:sldId id="283" r:id="rId38"/>
    <p:sldId id="293" r:id="rId39"/>
    <p:sldId id="284" r:id="rId40"/>
    <p:sldId id="285" r:id="rId41"/>
    <p:sldId id="290" r:id="rId42"/>
    <p:sldId id="286" r:id="rId43"/>
    <p:sldId id="28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D51C-FF0D-4A3D-87C6-56A6CB8992B2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8F03-3608-4067-AD12-137FCD4C5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29E4-00EF-4096-92D6-CAFB95124458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9656-EC01-4386-85CE-C7C95502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8ED1-6131-42FC-8661-3CEEF6558FD7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C97E-9BC7-43B5-A1CF-3F7724A95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19FF-0247-4ED3-9942-1A244C71A98D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0DFC-8715-4DE9-A089-B83F85C99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191D-3F57-420B-A03E-B833AA1BCCF1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D7B7-251D-4517-A142-99B52D393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62F1-45FE-4559-AFF0-35A9057D5696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77A7-5629-4AB6-A305-9B89EA88B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944A5-A63F-4400-A051-26886D50CCF9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1BDA-07C0-4AAD-9CA2-FE7C824DF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9C78-4F34-434A-A589-374CCFA39D03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3735-90D4-44F9-82E0-3DFE09746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58BD-6CFE-4534-AF81-040D4BF6950E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2DB7-A1C7-402F-BE91-BA74DCCDC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FB10-45AF-4A9C-98FF-BBB1D72F47A4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DD59-97AE-40F5-8A85-B66FD8DC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3AE2-EC59-4911-811F-3216067B61A1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880F-07CB-4010-995E-00A09A587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BE1B99-A528-431D-B563-9E7DA9EA61DD}" type="datetimeFigureOut">
              <a:rPr lang="en-US"/>
              <a:pPr>
                <a:defRPr/>
              </a:pPr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CC893-B2D2-400A-B5E1-C4574EA38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24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Reconstruction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0" y="457200"/>
            <a:ext cx="4343400" cy="5562601"/>
          </a:xfrm>
        </p:spPr>
        <p:txBody>
          <a:bodyPr/>
          <a:lstStyle/>
          <a:p>
            <a:r>
              <a:rPr lang="en-US" dirty="0"/>
              <a:t>What is the historical context of this cartoon? (What is happening at this time?)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artist’s point of view in the cartoon? </a:t>
            </a:r>
          </a:p>
          <a:p>
            <a:endParaRPr lang="en-US" dirty="0"/>
          </a:p>
          <a:p>
            <a:r>
              <a:rPr lang="en-US" dirty="0"/>
              <a:t>What is the author’s purpose ?</a:t>
            </a:r>
          </a:p>
          <a:p>
            <a:endParaRPr lang="en-US" dirty="0"/>
          </a:p>
        </p:txBody>
      </p:sp>
      <p:pic>
        <p:nvPicPr>
          <p:cNvPr id="7" name="Picture 4" descr="pol_cartoon-plenty to eat &amp; nothing to do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5953" r="17639"/>
          <a:stretch>
            <a:fillRect/>
          </a:stretch>
        </p:blipFill>
        <p:spPr bwMode="auto">
          <a:xfrm>
            <a:off x="33997" y="262915"/>
            <a:ext cx="4080803" cy="6430962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6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86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0099"/>
                </a:solidFill>
                <a:latin typeface="Insula" pitchFamily="66" charset="0"/>
              </a:rPr>
              <a:t>Freedmen’s Bureau Seen Through </a:t>
            </a:r>
            <a:br>
              <a:rPr lang="en-US" sz="4400" b="1" dirty="0">
                <a:solidFill>
                  <a:srgbClr val="000099"/>
                </a:solidFill>
                <a:latin typeface="Insula" pitchFamily="66" charset="0"/>
              </a:rPr>
            </a:br>
            <a:r>
              <a:rPr lang="en-US" sz="4400" b="1" dirty="0">
                <a:solidFill>
                  <a:srgbClr val="000099"/>
                </a:solidFill>
                <a:latin typeface="Insula" pitchFamily="66" charset="0"/>
              </a:rPr>
              <a:t>Southern </a:t>
            </a:r>
            <a:br>
              <a:rPr lang="en-US" sz="4400" b="1" dirty="0">
                <a:solidFill>
                  <a:srgbClr val="000099"/>
                </a:solidFill>
                <a:latin typeface="Insula" pitchFamily="66" charset="0"/>
              </a:rPr>
            </a:br>
            <a:r>
              <a:rPr lang="en-US" sz="4400" b="1" dirty="0">
                <a:solidFill>
                  <a:srgbClr val="000099"/>
                </a:solidFill>
                <a:latin typeface="Insula" pitchFamily="66" charset="0"/>
              </a:rPr>
              <a:t>Eyes</a:t>
            </a:r>
          </a:p>
        </p:txBody>
      </p:sp>
      <p:pic>
        <p:nvPicPr>
          <p:cNvPr id="19459" name="Picture 4" descr="pol_cartoon-plenty to eat &amp; nothing to do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5953" r="17639"/>
          <a:stretch>
            <a:fillRect/>
          </a:stretch>
        </p:blipFill>
        <p:spPr bwMode="auto">
          <a:xfrm>
            <a:off x="3886200" y="1143000"/>
            <a:ext cx="4735513" cy="50927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33400" y="3197225"/>
            <a:ext cx="2819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1">
                <a:solidFill>
                  <a:srgbClr val="D30A05"/>
                </a:solidFill>
                <a:latin typeface="Comic Sans MS" pitchFamily="66" charset="0"/>
              </a:rPr>
              <a:t>Plenty to eat and nothing to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faculty.umf.maine.edu/walter.sargent/public.www/web%20103/freed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"/>
            <a:ext cx="9144000" cy="67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/>
              <a:t>Johnson: Tailored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"/>
            <a:ext cx="4038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Humble beginnings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 school, </a:t>
            </a:r>
            <a:r>
              <a:rPr lang="en-US" dirty="0" err="1"/>
              <a:t>appr</a:t>
            </a:r>
            <a:r>
              <a:rPr lang="en-US" dirty="0"/>
              <a:t>. Tailor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Taught himself to read and wife taught him to write and math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Moved to </a:t>
            </a:r>
            <a:r>
              <a:rPr lang="en-US" dirty="0" err="1"/>
              <a:t>Tenn</a:t>
            </a:r>
            <a:r>
              <a:rPr lang="en-US" dirty="0"/>
              <a:t> at 17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Champion of poor whites, owned a few slaves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Against the planter elite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Two fisted stump speaker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Refused to secede with his state</a:t>
            </a:r>
          </a:p>
        </p:txBody>
      </p:sp>
      <p:pic>
        <p:nvPicPr>
          <p:cNvPr id="21507" name="il_fi" descr="http://www.law.umkc.edu/faculty/projects/ftrials/impeach/JOHNSON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981200"/>
            <a:ext cx="4267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325562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sz="2300" dirty="0"/>
              <a:t>War </a:t>
            </a:r>
            <a:r>
              <a:rPr lang="en-US" sz="2300" dirty="0" err="1"/>
              <a:t>gov</a:t>
            </a:r>
            <a:r>
              <a:rPr lang="en-US" sz="2300" dirty="0"/>
              <a:t>. when </a:t>
            </a:r>
            <a:r>
              <a:rPr lang="en-US" sz="2300" dirty="0" err="1"/>
              <a:t>Tenn</a:t>
            </a:r>
            <a:r>
              <a:rPr lang="en-US" sz="2300" dirty="0"/>
              <a:t> was redeemed</a:t>
            </a:r>
          </a:p>
          <a:p>
            <a:pPr eaLnBrk="1" hangingPunct="1"/>
            <a:r>
              <a:rPr lang="en-US" sz="2300" dirty="0"/>
              <a:t>Union party needed candidate</a:t>
            </a:r>
          </a:p>
          <a:p>
            <a:pPr lvl="1" eaLnBrk="1" hangingPunct="1"/>
            <a:r>
              <a:rPr lang="en-US" sz="1900" dirty="0"/>
              <a:t>Drank to get through typhoid, came off bad in speech</a:t>
            </a:r>
          </a:p>
          <a:p>
            <a:pPr eaLnBrk="1" hangingPunct="1"/>
            <a:r>
              <a:rPr lang="en-US" sz="2300" dirty="0"/>
              <a:t>States righter and supporter of Constitution: Parrot</a:t>
            </a:r>
          </a:p>
          <a:p>
            <a:pPr eaLnBrk="1" hangingPunct="1"/>
            <a:endParaRPr lang="en-US" sz="2300" dirty="0"/>
          </a:p>
        </p:txBody>
      </p:sp>
      <p:pic>
        <p:nvPicPr>
          <p:cNvPr id="22531" name="il_fi" descr="http://rlv.zcache.com/i_love_andrew_johnson_dog_shirt-p1556359566050694652vfyw_40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04800"/>
            <a:ext cx="3810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4695E5-FD6F-456C-B490-8C6B8A67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55D86B-A233-4691-8199-EFF59E440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28875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A3A8EA-87AC-4FB1-A340-5F3D16814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/>
              <a:t>Did not understand the north</a:t>
            </a:r>
          </a:p>
          <a:p>
            <a:pPr eaLnBrk="1" hangingPunct="1"/>
            <a:r>
              <a:rPr lang="en-US" dirty="0"/>
              <a:t>South distrusted him</a:t>
            </a:r>
          </a:p>
          <a:p>
            <a:pPr eaLnBrk="1" hangingPunct="1"/>
            <a:r>
              <a:rPr lang="en-US" dirty="0"/>
              <a:t>Demo never accepted by the </a:t>
            </a:r>
            <a:r>
              <a:rPr lang="en-US" dirty="0" err="1"/>
              <a:t>Repub</a:t>
            </a:r>
            <a:endParaRPr lang="en-US" dirty="0"/>
          </a:p>
          <a:p>
            <a:pPr eaLnBrk="1" hangingPunct="1"/>
            <a:r>
              <a:rPr lang="en-US" dirty="0"/>
              <a:t>President not elected</a:t>
            </a:r>
          </a:p>
          <a:p>
            <a:pPr eaLnBrk="1" hangingPunct="1"/>
            <a:r>
              <a:rPr lang="en-US" dirty="0"/>
              <a:t>Wrong man, wrong place, wrong time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52F95D-3D27-49D8-9777-53DC69B9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97" y="846138"/>
            <a:ext cx="2992077" cy="56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Reconstruction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5" name="il_fi" descr="http://www.amicuss.net/dohs/ah1_2500/images/his/m3/sf_nast_0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295400"/>
            <a:ext cx="88392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488133" y="-3018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71192" y="-3018"/>
            <a:ext cx="838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000099"/>
                </a:solidFill>
                <a:latin typeface="Insula" pitchFamily="66" charset="0"/>
              </a:rPr>
              <a:t>Presidential Reconstruction</a:t>
            </a:r>
          </a:p>
        </p:txBody>
      </p:sp>
      <p:pic>
        <p:nvPicPr>
          <p:cNvPr id="24579" name="Picture 4" descr="lincol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2301"/>
          <a:stretch>
            <a:fillRect/>
          </a:stretch>
        </p:blipFill>
        <p:spPr bwMode="auto">
          <a:xfrm>
            <a:off x="609600" y="1447800"/>
            <a:ext cx="1384300" cy="50292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93900" y="685800"/>
            <a:ext cx="6324600" cy="59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rgbClr val="D30A05"/>
              </a:buClr>
              <a:buFont typeface="Wingdings" pitchFamily="2" charset="2"/>
              <a:buChar char="«"/>
            </a:pPr>
            <a:r>
              <a:rPr lang="en-US" sz="2600" b="1" i="1" dirty="0">
                <a:solidFill>
                  <a:srgbClr val="F02E00"/>
                </a:solidFill>
                <a:latin typeface="Comic Sans MS" pitchFamily="66" charset="0"/>
              </a:rPr>
              <a:t>10% Plan: South never left, so just get them back in ASAP</a:t>
            </a:r>
          </a:p>
          <a:p>
            <a:pPr marL="1022350" lvl="1" indent="-339725">
              <a:spcBef>
                <a:spcPct val="50000"/>
              </a:spcBef>
              <a:buClr>
                <a:srgbClr val="000099"/>
              </a:buClr>
              <a:buSzPct val="80000"/>
              <a:buFont typeface="DavysOtherDingbats"/>
              <a:buChar char="*"/>
            </a:pPr>
            <a:r>
              <a:rPr lang="en-US" sz="2100" dirty="0">
                <a:latin typeface="Comic Sans MS" pitchFamily="66" charset="0"/>
              </a:rPr>
              <a:t>Proclamation of Amnesty and Reconstruction (December 8, 1863)</a:t>
            </a:r>
          </a:p>
          <a:p>
            <a:pPr marL="1022350" lvl="1" indent="-339725">
              <a:spcBef>
                <a:spcPct val="50000"/>
              </a:spcBef>
              <a:buClr>
                <a:srgbClr val="000099"/>
              </a:buClr>
              <a:buSzPct val="80000"/>
              <a:buFont typeface="DavysOtherDingbats"/>
              <a:buChar char="*"/>
            </a:pPr>
            <a:r>
              <a:rPr lang="en-US" sz="2100" dirty="0">
                <a:latin typeface="Comic Sans MS" pitchFamily="66" charset="0"/>
              </a:rPr>
              <a:t>Replace majority rule with “loyal rule” in the </a:t>
            </a:r>
            <a:r>
              <a:rPr lang="en-US" sz="2100" dirty="0" smtClean="0">
                <a:latin typeface="Comic Sans MS" pitchFamily="66" charset="0"/>
              </a:rPr>
              <a:t>South.</a:t>
            </a:r>
          </a:p>
          <a:p>
            <a:pPr marL="1479550" lvl="2" indent="-339725">
              <a:spcBef>
                <a:spcPct val="50000"/>
              </a:spcBef>
              <a:buClr>
                <a:srgbClr val="000099"/>
              </a:buClr>
              <a:buSzPct val="80000"/>
              <a:buFont typeface="DavysOtherDingbats"/>
              <a:buChar char="*"/>
            </a:pPr>
            <a:r>
              <a:rPr lang="en-US" sz="2100" dirty="0" smtClean="0">
                <a:latin typeface="Comic Sans MS" pitchFamily="66" charset="0"/>
              </a:rPr>
              <a:t>He </a:t>
            </a:r>
            <a:r>
              <a:rPr lang="en-US" sz="2100" dirty="0">
                <a:latin typeface="Comic Sans MS" pitchFamily="66" charset="0"/>
              </a:rPr>
              <a:t>didn’t consult Congress regarding Reconstruction.</a:t>
            </a:r>
          </a:p>
          <a:p>
            <a:pPr marL="1022350" lvl="1" indent="-339725">
              <a:spcBef>
                <a:spcPct val="50000"/>
              </a:spcBef>
              <a:buClr>
                <a:srgbClr val="000099"/>
              </a:buClr>
              <a:buSzPct val="80000"/>
              <a:buFont typeface="DavysOtherDingbats"/>
              <a:buChar char="*"/>
            </a:pPr>
            <a:r>
              <a:rPr lang="en-US" sz="2100" dirty="0">
                <a:latin typeface="Comic Sans MS" pitchFamily="66" charset="0"/>
              </a:rPr>
              <a:t>Pardon to all but the highest ranking military and civilian Confederate officers.</a:t>
            </a:r>
          </a:p>
          <a:p>
            <a:pPr marL="1022350" lvl="1" indent="-339725">
              <a:spcBef>
                <a:spcPct val="50000"/>
              </a:spcBef>
              <a:buClr>
                <a:srgbClr val="000099"/>
              </a:buClr>
              <a:buSzPct val="80000"/>
              <a:buFont typeface="DavysOtherDingbats"/>
              <a:buChar char="*"/>
            </a:pPr>
            <a:r>
              <a:rPr lang="en-US" sz="2100" dirty="0">
                <a:latin typeface="Comic Sans MS" pitchFamily="66" charset="0"/>
              </a:rPr>
              <a:t>When 10% of the voting population in the 1860 election had taken an oath of loyalty and established a government, it would be recognized.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096962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19600" cy="6400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Congress did not react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well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Rad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 Repubs got worried lose power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Tried Wade Davis:</a:t>
            </a:r>
          </a:p>
          <a:p>
            <a:pPr marL="798513" lvl="1" indent="-398463">
              <a:spcBef>
                <a:spcPct val="50000"/>
              </a:spcBef>
              <a:buClr>
                <a:srgbClr val="D30A05"/>
              </a:buClr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Required 50% of the number of 1860 voters to take an “iron clad” oath of allegiance (swearing they had never voluntarily aided the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rebellion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).</a:t>
            </a:r>
          </a:p>
          <a:p>
            <a:pPr marL="798513" lvl="1" indent="-398463">
              <a:spcBef>
                <a:spcPct val="50000"/>
              </a:spcBef>
              <a:buClr>
                <a:srgbClr val="D30A05"/>
              </a:buClr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Required a state constitutional convention before the election of state officials.</a:t>
            </a:r>
          </a:p>
          <a:p>
            <a:pPr marL="798513" lvl="1" indent="-398463">
              <a:spcBef>
                <a:spcPct val="50000"/>
              </a:spcBef>
              <a:buClr>
                <a:srgbClr val="D30A05"/>
              </a:buClr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Enacted specific safeguards of freedmen’s liberties</a:t>
            </a:r>
          </a:p>
        </p:txBody>
      </p:sp>
      <p:pic>
        <p:nvPicPr>
          <p:cNvPr id="25603" name="il_fi" descr="http://us.history.wisc.edu/hist102/weblect/lec01/01_233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4038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99"/>
                </a:solidFill>
                <a:latin typeface="Insula" pitchFamily="66" charset="0"/>
              </a:rPr>
              <a:t>Wade-Davis Bill (1864)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43000" y="1524000"/>
            <a:ext cx="70104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D30A05"/>
              </a:buClr>
              <a:buFont typeface="Wingdings" pitchFamily="2" charset="2"/>
              <a:buChar char="«"/>
            </a:pPr>
            <a:r>
              <a:rPr lang="en-US" sz="2800">
                <a:latin typeface="Comic Sans MS" pitchFamily="66" charset="0"/>
              </a:rPr>
              <a:t>“Iron-Clad” Oath.</a:t>
            </a:r>
          </a:p>
          <a:p>
            <a:pPr marL="398463" indent="-398463">
              <a:spcBef>
                <a:spcPct val="50000"/>
              </a:spcBef>
              <a:buClr>
                <a:srgbClr val="D30A05"/>
              </a:buClr>
              <a:buFont typeface="Wingdings" pitchFamily="2" charset="2"/>
              <a:buChar char="«"/>
            </a:pPr>
            <a:r>
              <a:rPr lang="en-US" sz="2800">
                <a:latin typeface="Comic Sans MS" pitchFamily="66" charset="0"/>
              </a:rPr>
              <a:t>“State Suicide” Theory [MA Senator Charles Sumner]</a:t>
            </a:r>
          </a:p>
          <a:p>
            <a:pPr marL="398463" indent="-398463">
              <a:spcBef>
                <a:spcPct val="50000"/>
              </a:spcBef>
              <a:buClr>
                <a:srgbClr val="D30A05"/>
              </a:buClr>
              <a:buFont typeface="Wingdings" pitchFamily="2" charset="2"/>
              <a:buChar char="«"/>
            </a:pPr>
            <a:r>
              <a:rPr lang="en-US" sz="2800">
                <a:latin typeface="Comic Sans MS" pitchFamily="66" charset="0"/>
              </a:rPr>
              <a:t>“Conquered Provinces” Position</a:t>
            </a:r>
            <a:br>
              <a:rPr lang="en-US" sz="2800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[PA Congressman Thaddeus Stevens]</a:t>
            </a:r>
            <a:endParaRPr lang="en-US" sz="320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143000" y="4724400"/>
            <a:ext cx="2133600" cy="12192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President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Lincoln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6019800" y="4724400"/>
            <a:ext cx="2133600" cy="12192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Wade-Davis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Bill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 rot="5400000">
            <a:off x="3924300" y="4457700"/>
            <a:ext cx="1600200" cy="1981200"/>
          </a:xfrm>
          <a:prstGeom prst="irregularSeal2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100"/>
            </a:prstShdw>
          </a:effectLst>
        </p:spPr>
        <p:txBody>
          <a:bodyPr rot="10800000" vert="eaVert" wrap="none" anchor="ctr"/>
          <a:lstStyle/>
          <a:p>
            <a:pPr algn="ctr"/>
            <a:r>
              <a:rPr lang="en-US" b="1">
                <a:latin typeface="Comic Sans MS" pitchFamily="66" charset="0"/>
              </a:rPr>
              <a:t>Pocket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Veto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5410200" y="5410200"/>
            <a:ext cx="609600" cy="0"/>
          </a:xfrm>
          <a:prstGeom prst="line">
            <a:avLst/>
          </a:prstGeom>
          <a:noFill/>
          <a:ln w="28575">
            <a:solidFill>
              <a:srgbClr val="D30A05"/>
            </a:solidFill>
            <a:round/>
            <a:headEnd/>
            <a:tailEnd type="triangle" w="med" len="med"/>
          </a:ln>
          <a:effectLst>
            <a:prstShdw prst="shdw17" dist="17961" dir="2700000">
              <a:srgbClr val="7F0603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276600" y="5410200"/>
            <a:ext cx="609600" cy="0"/>
          </a:xfrm>
          <a:prstGeom prst="line">
            <a:avLst/>
          </a:prstGeom>
          <a:noFill/>
          <a:ln w="28575">
            <a:solidFill>
              <a:srgbClr val="D30A05"/>
            </a:solidFill>
            <a:round/>
            <a:headEnd/>
            <a:tailEnd type="triangle" w="med" len="med"/>
          </a:ln>
          <a:effectLst>
            <a:prstShdw prst="shdw17" dist="17961" dir="2700000">
              <a:srgbClr val="7F0603"/>
            </a:prst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2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92" decel="100000"/>
                                        <p:tgtEl>
                                          <p:spTgt spid="36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92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92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2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2" decel="100000"/>
                                        <p:tgtEl>
                                          <p:spTgt spid="368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2" decel="100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2" decel="100000"/>
                                        <p:tgtEl>
                                          <p:spTgt spid="368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2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2" decel="100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92" decel="100000"/>
                                        <p:tgtEl>
                                          <p:spTgt spid="368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92" decel="100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92" decel="100000"/>
                                        <p:tgtEl>
                                          <p:spTgt spid="368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609600"/>
            <a:ext cx="4038600" cy="4525963"/>
          </a:xfrm>
        </p:spPr>
        <p:txBody>
          <a:bodyPr/>
          <a:lstStyle/>
          <a:p>
            <a:r>
              <a:rPr lang="en-US" dirty="0"/>
              <a:t>How does this picture of the south illustrate the difficulties they will face in the following areas:</a:t>
            </a:r>
          </a:p>
          <a:p>
            <a:r>
              <a:rPr lang="en-US" dirty="0"/>
              <a:t>Politically?</a:t>
            </a:r>
          </a:p>
          <a:p>
            <a:endParaRPr lang="en-US" dirty="0"/>
          </a:p>
          <a:p>
            <a:r>
              <a:rPr lang="en-US" dirty="0"/>
              <a:t>Socially?</a:t>
            </a:r>
          </a:p>
          <a:p>
            <a:endParaRPr lang="en-US" dirty="0"/>
          </a:p>
          <a:p>
            <a:r>
              <a:rPr lang="en-US" dirty="0"/>
              <a:t>Economically? </a:t>
            </a:r>
          </a:p>
        </p:txBody>
      </p:sp>
      <p:pic>
        <p:nvPicPr>
          <p:cNvPr id="7" name="il_fi" descr="http://upload.wikimedia.org/wikipedia/commons/thumb/1/11/Richmond_Virginia_damage2.jpg/800px-Richmond_Virginia_damag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28" y="152400"/>
            <a:ext cx="4343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9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349250"/>
            <a:ext cx="838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000099"/>
                </a:solidFill>
                <a:latin typeface="Insula" pitchFamily="66" charset="0"/>
              </a:rPr>
              <a:t>Wade-Davis Bill (1864)</a:t>
            </a:r>
          </a:p>
        </p:txBody>
      </p:sp>
      <p:pic>
        <p:nvPicPr>
          <p:cNvPr id="26627" name="Picture 5" descr="Dav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4648200" y="1219200"/>
            <a:ext cx="42370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W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4963"/>
            <a:ext cx="35052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52400" y="5410200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30A05"/>
                </a:solidFill>
                <a:latin typeface="Comic Sans MS" pitchFamily="66" charset="0"/>
              </a:rPr>
              <a:t>Senator</a:t>
            </a:r>
            <a:br>
              <a:rPr lang="en-US" sz="2000">
                <a:solidFill>
                  <a:srgbClr val="D30A05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D30A05"/>
                </a:solidFill>
                <a:latin typeface="Comic Sans MS" pitchFamily="66" charset="0"/>
              </a:rPr>
              <a:t>Benjamin</a:t>
            </a:r>
            <a:br>
              <a:rPr lang="en-US" sz="2000">
                <a:solidFill>
                  <a:srgbClr val="D30A05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D30A05"/>
                </a:solidFill>
                <a:latin typeface="Comic Sans MS" pitchFamily="66" charset="0"/>
              </a:rPr>
              <a:t>Wade</a:t>
            </a:r>
            <a:br>
              <a:rPr lang="en-US" sz="2000">
                <a:solidFill>
                  <a:srgbClr val="D30A05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D30A05"/>
                </a:solidFill>
                <a:latin typeface="Comic Sans MS" pitchFamily="66" charset="0"/>
              </a:rPr>
              <a:t>(R-OH)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6934200" y="5181600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30A05"/>
                </a:solidFill>
                <a:latin typeface="Comic Sans MS" pitchFamily="66" charset="0"/>
              </a:rPr>
              <a:t>Congressman</a:t>
            </a:r>
            <a:br>
              <a:rPr lang="en-US" sz="2000">
                <a:solidFill>
                  <a:srgbClr val="D30A05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D30A05"/>
                </a:solidFill>
                <a:latin typeface="Comic Sans MS" pitchFamily="66" charset="0"/>
              </a:rPr>
              <a:t>Henry</a:t>
            </a:r>
            <a:br>
              <a:rPr lang="en-US" sz="2000">
                <a:solidFill>
                  <a:srgbClr val="D30A05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D30A05"/>
                </a:solidFill>
                <a:latin typeface="Comic Sans MS" pitchFamily="66" charset="0"/>
              </a:rPr>
              <a:t>W. Davis</a:t>
            </a:r>
            <a:br>
              <a:rPr lang="en-US" sz="2000">
                <a:solidFill>
                  <a:srgbClr val="D30A05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D30A05"/>
                </a:solidFill>
                <a:latin typeface="Comic Sans MS" pitchFamily="66" charset="0"/>
              </a:rPr>
              <a:t>(R-MD)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9391B49-3782-4047-BAE4-A1971436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609D4A8-FE17-45BA-97EB-64AAA8BEE3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72C623-E81A-415A-A16E-B4D56516A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Lincoln pocket vetoed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RR mad, would not seat LA delegation after 10%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79A78CD-163B-46BA-8795-B820DCD99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" y="457200"/>
            <a:ext cx="4038600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3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1020762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51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Repubs</a:t>
            </a:r>
            <a:r>
              <a:rPr lang="en-US" dirty="0"/>
              <a:t> split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Moderates: restore quick, on Congress terms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Radicals: S needed to be punished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Felt that Johnson would help them to punish aristocrats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Johnson did not betray South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Had a 10% plan too, but added more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8675" name="il_fi" descr="http://www1.assumption.edu/users/mcclymer/His130/P-H/freedmen/PresidentialReconstruction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4613" y="228600"/>
            <a:ext cx="3760787" cy="6400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763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000099"/>
                </a:solidFill>
                <a:latin typeface="Insula" pitchFamily="66" charset="0"/>
              </a:rPr>
              <a:t>President Johnson’s Plan (10%+)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" y="1122363"/>
            <a:ext cx="84582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rgbClr val="D30A05"/>
              </a:buClr>
              <a:buFont typeface="Wingdings" pitchFamily="2" charset="2"/>
              <a:buChar char="«"/>
            </a:pPr>
            <a:r>
              <a:rPr lang="en-US" sz="2300">
                <a:latin typeface="Comic Sans MS" pitchFamily="66" charset="0"/>
              </a:rPr>
              <a:t>Offered amnesty upon simple oath to all except </a:t>
            </a:r>
            <a:br>
              <a:rPr lang="en-US" sz="2300">
                <a:latin typeface="Comic Sans MS" pitchFamily="66" charset="0"/>
              </a:rPr>
            </a:br>
            <a:r>
              <a:rPr lang="en-US" sz="2300">
                <a:latin typeface="Comic Sans MS" pitchFamily="66" charset="0"/>
              </a:rPr>
              <a:t>Confederate civil and military officers and those with property over $20,000 (they could apply directly to Johnson)</a:t>
            </a:r>
          </a:p>
          <a:p>
            <a:pPr marL="339725" indent="-339725">
              <a:spcBef>
                <a:spcPct val="50000"/>
              </a:spcBef>
              <a:buClr>
                <a:srgbClr val="D30A05"/>
              </a:buClr>
              <a:buFont typeface="Wingdings" pitchFamily="2" charset="2"/>
              <a:buChar char="«"/>
            </a:pPr>
            <a:r>
              <a:rPr lang="en-US" sz="2300">
                <a:latin typeface="Comic Sans MS" pitchFamily="66" charset="0"/>
              </a:rPr>
              <a:t>In new constitutions, they must accept minimum</a:t>
            </a:r>
            <a:br>
              <a:rPr lang="en-US" sz="2300">
                <a:latin typeface="Comic Sans MS" pitchFamily="66" charset="0"/>
              </a:rPr>
            </a:br>
            <a:r>
              <a:rPr lang="en-US" sz="2300">
                <a:latin typeface="Comic Sans MS" pitchFamily="66" charset="0"/>
              </a:rPr>
              <a:t>conditions repudiating slavery 13</a:t>
            </a:r>
            <a:r>
              <a:rPr lang="en-US" sz="2300" baseline="30000">
                <a:latin typeface="Comic Sans MS" pitchFamily="66" charset="0"/>
              </a:rPr>
              <a:t>th</a:t>
            </a:r>
            <a:r>
              <a:rPr lang="en-US" sz="2300">
                <a:latin typeface="Comic Sans MS" pitchFamily="66" charset="0"/>
              </a:rPr>
              <a:t> Amendment, secession and state debts.</a:t>
            </a:r>
          </a:p>
          <a:p>
            <a:pPr marL="339725" indent="-339725">
              <a:spcBef>
                <a:spcPct val="50000"/>
              </a:spcBef>
              <a:buClr>
                <a:srgbClr val="D30A05"/>
              </a:buClr>
              <a:buFont typeface="Wingdings" pitchFamily="2" charset="2"/>
              <a:buChar char="«"/>
            </a:pPr>
            <a:r>
              <a:rPr lang="en-US" sz="2300">
                <a:latin typeface="Comic Sans MS" pitchFamily="66" charset="0"/>
              </a:rPr>
              <a:t>Named provisional governors in Confederate states and called them to oversee elections for constitutional conventions.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9600" y="5318125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D30A05"/>
                </a:solidFill>
                <a:latin typeface="Comic Sans MS" pitchFamily="66" charset="0"/>
              </a:rPr>
              <a:t>EFFECTS?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667000" y="48006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Comic Sans MS" pitchFamily="66" charset="0"/>
              </a:rPr>
              <a:t>1. Disenfranchised certain leading Confederates.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2057400" y="5029200"/>
            <a:ext cx="609600" cy="381000"/>
          </a:xfrm>
          <a:prstGeom prst="line">
            <a:avLst/>
          </a:prstGeom>
          <a:noFill/>
          <a:ln w="28575">
            <a:solidFill>
              <a:srgbClr val="D30A0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057400" y="5638800"/>
            <a:ext cx="609600" cy="457200"/>
          </a:xfrm>
          <a:prstGeom prst="line">
            <a:avLst/>
          </a:prstGeom>
          <a:noFill/>
          <a:ln w="28575">
            <a:solidFill>
              <a:srgbClr val="D30A0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667000" y="5181600"/>
            <a:ext cx="6019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Comic Sans MS" pitchFamily="66" charset="0"/>
              </a:rPr>
              <a:t>2. Pardoned planter aristocrats brought them back </a:t>
            </a:r>
            <a:br>
              <a:rPr lang="en-US" sz="1900">
                <a:latin typeface="Comic Sans MS" pitchFamily="66" charset="0"/>
              </a:rPr>
            </a:br>
            <a:r>
              <a:rPr lang="en-US" sz="1900">
                <a:latin typeface="Comic Sans MS" pitchFamily="66" charset="0"/>
              </a:rPr>
              <a:t>   to political power to control state organizations.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667000" y="5867400"/>
            <a:ext cx="6019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Comic Sans MS" pitchFamily="66" charset="0"/>
              </a:rPr>
              <a:t>3. Republicans were outraged that planter elite </a:t>
            </a:r>
            <a:br>
              <a:rPr lang="en-US" sz="1900">
                <a:latin typeface="Comic Sans MS" pitchFamily="66" charset="0"/>
              </a:rPr>
            </a:br>
            <a:r>
              <a:rPr lang="en-US" sz="1900">
                <a:latin typeface="Comic Sans MS" pitchFamily="66" charset="0"/>
              </a:rPr>
              <a:t>   were back in power in the South!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 animBg="1"/>
      <p:bldP spid="38920" grpId="0" animBg="1"/>
      <p:bldP spid="38921" grpId="0"/>
      <p:bldP spid="389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/>
              <a:t>Black Codes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South </a:t>
            </a:r>
            <a:r>
              <a:rPr lang="en-US" dirty="0"/>
              <a:t>had new power with </a:t>
            </a:r>
            <a:r>
              <a:rPr lang="en-US" dirty="0" err="1"/>
              <a:t>Af</a:t>
            </a:r>
            <a:r>
              <a:rPr lang="en-US" dirty="0"/>
              <a:t>/Am counting for representation, but needed to be sure </a:t>
            </a:r>
            <a:r>
              <a:rPr lang="en-US" dirty="0" err="1"/>
              <a:t>Af</a:t>
            </a:r>
            <a:r>
              <a:rPr lang="en-US" dirty="0"/>
              <a:t>/Am could not use power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30723" name="il_fi" descr="http://www.freemasonrywatch.org/pics/ajsm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762000"/>
            <a:ext cx="4343400" cy="6096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81000"/>
            <a:ext cx="4038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Pass Black Codes: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Regulate affairs with free blacks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Ensure a labor supply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Jump contract: Forced back to work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Pre-</a:t>
            </a:r>
            <a:r>
              <a:rPr lang="en-US" sz="2000" dirty="0" err="1" smtClean="0"/>
              <a:t>emancipaton</a:t>
            </a:r>
            <a:r>
              <a:rPr lang="en-US" sz="2000" dirty="0" smtClean="0"/>
              <a:t> </a:t>
            </a:r>
            <a:r>
              <a:rPr lang="en-US" sz="2000" dirty="0"/>
              <a:t>status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No jury, no renting, no marriage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Mocked freedom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Many became sharecroppers and tenant farmers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237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FE3BD1-637A-4C84-A2F8-2ED7D042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58F516-CE77-4914-850F-8EFEDB956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599282"/>
            <a:ext cx="4038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Pass Black Codes: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Regulate affairs with free blacks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Ensure a labor supply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Jump contract: Forced back to work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Pre-emancipation </a:t>
            </a:r>
            <a:r>
              <a:rPr lang="en-US" sz="2000" dirty="0"/>
              <a:t>status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No jury, no renting, no marriage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Mocked freedom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Many became sharecroppers and tenant farmers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C69F037-91B6-4A50-9A17-35CA05EBEC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762001"/>
            <a:ext cx="4038600" cy="43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5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pPr eaLnBrk="1" hangingPunct="1"/>
            <a:r>
              <a:rPr lang="en-US" dirty="0"/>
              <a:t>Congressional Reconstruction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74638"/>
            <a:ext cx="4618308" cy="63087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1865 Southern states showed up for Congress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Many old Confed leaders showed up too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Most natural leaders, but not a good idea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Republicans mad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31747" name="il_fi" descr="http://www.pbs.org/wnet/historyofus/web07/features/see_it_now/images/1900.015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3810000" cy="5181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8600"/>
            <a:ext cx="4038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North had cart blanche during war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Morill</a:t>
            </a:r>
            <a:r>
              <a:rPr lang="en-US" dirty="0"/>
              <a:t> Tariff, Pacific RR act, Homestead Act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Had  shut the door on the south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Repubs</a:t>
            </a:r>
            <a:r>
              <a:rPr lang="en-US" sz="2400" dirty="0"/>
              <a:t> worried now. Slaves count as </a:t>
            </a:r>
            <a:r>
              <a:rPr lang="en-US" sz="2400" dirty="0" smtClean="0"/>
              <a:t>person=vote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Everything </a:t>
            </a:r>
            <a:r>
              <a:rPr lang="en-US" sz="2000" dirty="0"/>
              <a:t>done could now be undone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191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7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pPr eaLnBrk="1" hangingPunct="1"/>
            <a:r>
              <a:rPr lang="en-US" dirty="0"/>
              <a:t>Johnson Clashes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"/>
            <a:ext cx="4038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1866 AJ vetoes FB for the first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Congress strikes back with Civil Rights Bills 1866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Citizenship for blacks and hits codes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Johnson vetoed: Sir Veto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overridden</a:t>
            </a:r>
          </a:p>
        </p:txBody>
      </p:sp>
      <p:pic>
        <p:nvPicPr>
          <p:cNvPr id="32771" name="il_fi" descr="http://web.mac.com/rolandgarret/Site/The_Historic_Role_of_Police_Brutality_files/pastedGraphi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47800"/>
            <a:ext cx="4267200" cy="46783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pPr eaLnBrk="1" hangingPunct="1"/>
            <a:r>
              <a:rPr lang="en-US" dirty="0"/>
              <a:t>Questions the country had to face</a:t>
            </a:r>
          </a:p>
        </p:txBody>
      </p:sp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4038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How would the south be rebuilt?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How would the liberated African Americans fare as free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How would the south come back in?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Who would direct the reconstruction and readmission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What would be done with leaders?</a:t>
            </a:r>
          </a:p>
        </p:txBody>
      </p:sp>
      <p:pic>
        <p:nvPicPr>
          <p:cNvPr id="14339" name="il_fi" descr="http://www.libs.uga.edu/hargrett/garoom/bibliographies/graphics/savannahhouse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57400"/>
            <a:ext cx="4495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325562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dirty="0"/>
              <a:t>Congress set out to turn Civil Rights bill into amendment 14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Conferred rights, citizenship, no vote, reduced rep of electoral college if </a:t>
            </a:r>
            <a:r>
              <a:rPr lang="en-US" dirty="0" err="1"/>
              <a:t>Af</a:t>
            </a:r>
            <a:r>
              <a:rPr lang="en-US" dirty="0"/>
              <a:t>/</a:t>
            </a:r>
            <a:r>
              <a:rPr lang="en-US" dirty="0" err="1"/>
              <a:t>Ams</a:t>
            </a:r>
            <a:r>
              <a:rPr lang="en-US" dirty="0"/>
              <a:t> could not vote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pic>
        <p:nvPicPr>
          <p:cNvPr id="33795" name="il_fi" descr="http://historynerdatunco.tripod.com/Images/images/14amend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838200"/>
            <a:ext cx="4038600" cy="5562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04800"/>
            <a:ext cx="4038600" cy="4525963"/>
          </a:xfrm>
        </p:spPr>
        <p:txBody>
          <a:bodyPr/>
          <a:lstStyle/>
          <a:p>
            <a:r>
              <a:rPr lang="en-US" dirty="0"/>
              <a:t>Disqualified old </a:t>
            </a:r>
            <a:r>
              <a:rPr lang="en-US" dirty="0" err="1"/>
              <a:t>confeds</a:t>
            </a:r>
            <a:r>
              <a:rPr lang="en-US" dirty="0"/>
              <a:t> from office, guaranteed federal debt, repudiated state debt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civil rights bill of 1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685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92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29718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Swing Around the Circle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655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Controversy between congress and AJ continued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10% govs had been strictest on black codes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Congress tried to extend Freedman’s and pass Civil Rights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4819" name="il_fi" descr="http://upload.wikimedia.org/wikipedia/en/thumb/c/c5/Johnsonbanquet.jpg/300px-Johnsonbanquet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676400"/>
            <a:ext cx="3810000" cy="5181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62C540-65AA-4EFA-8957-85D4A426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94D281-90D6-4FE2-B09A-84B6F8C88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132" y="533400"/>
            <a:ext cx="4038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Congressional elections on the way so AJ tries for support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Went to dedicate a statue and win support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Swing around the circle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Hurt his cause</a:t>
            </a:r>
          </a:p>
          <a:p>
            <a:endParaRPr lang="en-US" dirty="0"/>
          </a:p>
        </p:txBody>
      </p:sp>
      <p:pic>
        <p:nvPicPr>
          <p:cNvPr id="1026" name="Picture 2" descr="Image result for swing around the circle tour andrew johnson">
            <a:extLst>
              <a:ext uri="{FF2B5EF4-FFF2-40B4-BE49-F238E27FC236}">
                <a16:creationId xmlns="" xmlns:a16="http://schemas.microsoft.com/office/drawing/2014/main" id="{D9865621-FB84-43EE-948A-E6526ABB31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70" y="381000"/>
            <a:ext cx="385773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02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47700" y="417660"/>
            <a:ext cx="3352800" cy="1173162"/>
          </a:xfrm>
        </p:spPr>
        <p:txBody>
          <a:bodyPr/>
          <a:lstStyle/>
          <a:p>
            <a:pPr eaLnBrk="1" hangingPunct="1"/>
            <a:r>
              <a:rPr lang="en-US" sz="2000" dirty="0"/>
              <a:t>Republican Principles and Programs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"/>
            <a:ext cx="4038600" cy="678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Veto proof congress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Moderates and radicals still fight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Sumner: Radical Leader of Senate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Stevens House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Wanted to be buried in a black cemetery</a:t>
            </a:r>
          </a:p>
        </p:txBody>
      </p:sp>
      <p:pic>
        <p:nvPicPr>
          <p:cNvPr id="35843" name="il_fi" descr="http://images4.wikia.nocookie.net/__cb20091115003344/uncyclopedia/images/thumb/8/82/RadRepubs.png/300px-RadRepubs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4648200" cy="54102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5C47F-E159-4C3D-842F-73862BD6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E06CF4-A6E1-4F86-BD44-8FF516D8C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Rads</a:t>
            </a:r>
            <a:r>
              <a:rPr lang="en-US" dirty="0"/>
              <a:t>: Tried to keep south out as long as possible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Both agreed blacks must have vote</a:t>
            </a:r>
          </a:p>
          <a:p>
            <a:endParaRPr lang="en-US" dirty="0"/>
          </a:p>
        </p:txBody>
      </p:sp>
      <p:pic>
        <p:nvPicPr>
          <p:cNvPr id="2050" name="Picture 2" descr="Image result for radical republicans">
            <a:extLst>
              <a:ext uri="{FF2B5EF4-FFF2-40B4-BE49-F238E27FC236}">
                <a16:creationId xmlns="" xmlns:a16="http://schemas.microsoft.com/office/drawing/2014/main" id="{CEF08967-279A-47EF-8883-ACF82E5E01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909"/>
            <a:ext cx="4038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69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/>
          <a:lstStyle/>
          <a:p>
            <a:r>
              <a:rPr lang="en-US" dirty="0"/>
              <a:t>Reconstruction by sword</a:t>
            </a:r>
          </a:p>
        </p:txBody>
      </p:sp>
      <p:sp>
        <p:nvSpPr>
          <p:cNvPr id="36866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274638"/>
            <a:ext cx="40386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Divide South into five districts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Race Riots in S, needed to bring  order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General in charge of each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Kept Southerners out of vote for a while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Rads</a:t>
            </a:r>
            <a:r>
              <a:rPr lang="en-US" sz="2400" dirty="0"/>
              <a:t> worried states would come back  and amend.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 Wanted 15</a:t>
            </a:r>
            <a:r>
              <a:rPr lang="en-US" sz="2400" baseline="30000" dirty="0"/>
              <a:t>th</a:t>
            </a:r>
            <a:r>
              <a:rPr lang="en-US" sz="2400" dirty="0"/>
              <a:t> to make sure </a:t>
            </a:r>
            <a:r>
              <a:rPr lang="en-US" sz="2400" dirty="0" err="1"/>
              <a:t>Af</a:t>
            </a:r>
            <a:r>
              <a:rPr lang="en-US" sz="2400" dirty="0"/>
              <a:t>/Am protected</a:t>
            </a:r>
          </a:p>
        </p:txBody>
      </p:sp>
      <p:sp>
        <p:nvSpPr>
          <p:cNvPr id="36867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36868" name="il_fi" descr="http://www.cosmeo.com/images/pictures/player/ef6c1760-ef07-f3af-b262c86a624433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85800"/>
            <a:ext cx="4038600" cy="4525963"/>
          </a:xfrm>
        </p:spPr>
        <p:txBody>
          <a:bodyPr/>
          <a:lstStyle/>
          <a:p>
            <a:r>
              <a:rPr lang="en-US" sz="2400" dirty="0"/>
              <a:t>Was reconstruction legal?</a:t>
            </a:r>
          </a:p>
          <a:p>
            <a:r>
              <a:rPr lang="en-US" sz="2400" dirty="0" err="1"/>
              <a:t>i</a:t>
            </a:r>
            <a:r>
              <a:rPr lang="en-US" sz="2400" dirty="0"/>
              <a:t>. e. Ex parte Milligan: military courts not try civilians</a:t>
            </a:r>
          </a:p>
          <a:p>
            <a:pPr lvl="1"/>
            <a:r>
              <a:rPr lang="en-US" sz="2000" dirty="0"/>
              <a:t>Southern states quiet about </a:t>
            </a:r>
            <a:r>
              <a:rPr lang="en-US" sz="2000" dirty="0" err="1"/>
              <a:t>Rad</a:t>
            </a:r>
            <a:r>
              <a:rPr lang="en-US" sz="2000" dirty="0"/>
              <a:t> ideas</a:t>
            </a:r>
          </a:p>
          <a:p>
            <a:pPr lvl="1"/>
            <a:r>
              <a:rPr lang="en-US" sz="2000" dirty="0"/>
              <a:t>Southern states start to make constitutions to get back in</a:t>
            </a:r>
          </a:p>
          <a:p>
            <a:r>
              <a:rPr lang="en-US" sz="2400" dirty="0"/>
              <a:t>By 1870 most back on track, but as soon as Union left power changed  hands</a:t>
            </a:r>
          </a:p>
        </p:txBody>
      </p:sp>
      <p:pic>
        <p:nvPicPr>
          <p:cNvPr id="37891" name="il_fi" descr="http://farm3.static.flickr.com/2736/4395613053_28daaf817f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4038600" cy="6705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379F9-8924-4D7B-9BE6-FF777986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r>
              <a:rPr lang="en-US" dirty="0"/>
              <a:t>No Women Voters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052BAF-7EA9-42AE-83D2-E6F3372745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8561F6-AACF-4EEA-B003-07104044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5824" y="341460"/>
            <a:ext cx="4038600" cy="4525963"/>
          </a:xfrm>
        </p:spPr>
        <p:txBody>
          <a:bodyPr/>
          <a:lstStyle/>
          <a:p>
            <a:r>
              <a:rPr lang="en-US" dirty="0"/>
              <a:t>13, 14</a:t>
            </a:r>
            <a:r>
              <a:rPr lang="en-US" baseline="30000" dirty="0"/>
              <a:t>th</a:t>
            </a:r>
            <a:r>
              <a:rPr lang="en-US" dirty="0"/>
              <a:t> and 15</a:t>
            </a:r>
            <a:r>
              <a:rPr lang="en-US" baseline="30000" dirty="0"/>
              <a:t>th</a:t>
            </a:r>
            <a:r>
              <a:rPr lang="en-US" dirty="0"/>
              <a:t> passed, but nothing for women</a:t>
            </a:r>
          </a:p>
          <a:p>
            <a:endParaRPr lang="en-US" dirty="0"/>
          </a:p>
          <a:p>
            <a:r>
              <a:rPr lang="en-US" dirty="0"/>
              <a:t>Stopped fighting during war, focused on slavery</a:t>
            </a:r>
          </a:p>
          <a:p>
            <a:endParaRPr lang="en-US" dirty="0"/>
          </a:p>
          <a:p>
            <a:r>
              <a:rPr lang="en-US" dirty="0"/>
              <a:t>Wanted the word sex added to 15</a:t>
            </a:r>
            <a:r>
              <a:rPr lang="en-US" baseline="30000" dirty="0"/>
              <a:t>th</a:t>
            </a:r>
            <a:r>
              <a:rPr lang="en-US" dirty="0"/>
              <a:t> amendment, but was not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8A2333-D38D-47D2-8895-3BBD0961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6" y="1328737"/>
            <a:ext cx="4504006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0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Realities of Reconstruction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Blacks Limited freedom</a:t>
            </a:r>
          </a:p>
          <a:p>
            <a:r>
              <a:rPr lang="en-US"/>
              <a:t>Suffrage was slow coming</a:t>
            </a:r>
          </a:p>
          <a:p>
            <a:r>
              <a:rPr lang="en-US"/>
              <a:t>Even North was not allowing blacks to vote</a:t>
            </a:r>
          </a:p>
        </p:txBody>
      </p:sp>
      <p:pic>
        <p:nvPicPr>
          <p:cNvPr id="38915" name="il_fi" descr="http://www.corbisimages.com/images/67/3E9E09EA-F2BC-46C3-85FF-4147BA2604B6/BE04826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371600"/>
            <a:ext cx="4267200" cy="5486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pPr eaLnBrk="1" hangingPunct="1"/>
            <a:r>
              <a:rPr lang="en-US" sz="2000" dirty="0"/>
              <a:t>Ordeal of Reconstruction/Problems of Peace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582" y="274638"/>
            <a:ext cx="4038600" cy="4754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Cities leveled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Economics stopped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(factories, banks, business)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Transportation crippled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Agriculture crippled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Slave labor system collapsed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Men hitching themselves to plow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Aristocrats humbled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Investments gone, house gone, slaves gone, money gone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Lots of anger and hatred</a:t>
            </a:r>
          </a:p>
        </p:txBody>
      </p:sp>
      <p:pic>
        <p:nvPicPr>
          <p:cNvPr id="15363" name="il_fi" descr="http://upload.wikimedia.org/wikipedia/commons/thumb/1/11/Richmond_Virginia_damage2.jpg/800px-Richmond_Virginia_damage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417638"/>
            <a:ext cx="4343400" cy="5440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sz="2800" dirty="0"/>
              <a:t>Black Reconstruction (still part of</a:t>
            </a:r>
            <a:r>
              <a:rPr lang="en-US" dirty="0"/>
              <a:t> realities)</a:t>
            </a:r>
          </a:p>
        </p:txBody>
      </p:sp>
      <p:sp>
        <p:nvSpPr>
          <p:cNvPr id="39938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533400"/>
            <a:ext cx="4038600" cy="4525963"/>
          </a:xfrm>
        </p:spPr>
        <p:txBody>
          <a:bodyPr/>
          <a:lstStyle/>
          <a:p>
            <a:r>
              <a:rPr lang="en-US" dirty="0"/>
              <a:t>Short time </a:t>
            </a:r>
          </a:p>
          <a:p>
            <a:r>
              <a:rPr lang="en-US" dirty="0" err="1"/>
              <a:t>Af</a:t>
            </a:r>
            <a:r>
              <a:rPr lang="en-US" dirty="0"/>
              <a:t>/Am earn some places in gov. mostly Congress</a:t>
            </a:r>
          </a:p>
          <a:p>
            <a:r>
              <a:rPr lang="en-US" dirty="0"/>
              <a:t>South fought vote</a:t>
            </a:r>
          </a:p>
          <a:p>
            <a:r>
              <a:rPr lang="en-US" dirty="0"/>
              <a:t>Scalawags and Carpetbaggers</a:t>
            </a:r>
          </a:p>
          <a:p>
            <a:r>
              <a:rPr lang="en-US" dirty="0"/>
              <a:t>Corruption 100,000 from an 8,000</a:t>
            </a:r>
          </a:p>
          <a:p>
            <a:pPr lvl="1"/>
            <a:endParaRPr lang="en-US" dirty="0"/>
          </a:p>
        </p:txBody>
      </p:sp>
      <p:pic>
        <p:nvPicPr>
          <p:cNvPr id="39939" name="il_fi" descr="http://1.bp.blogspot.com/_cUuc6OvOxy8/TDIn02vZnhI/AAAAAAAAAuY/jHWnSdtAQT4/s1600/reconstruction_congres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4114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Klan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038600" cy="4525963"/>
          </a:xfrm>
        </p:spPr>
        <p:txBody>
          <a:bodyPr/>
          <a:lstStyle/>
          <a:p>
            <a:r>
              <a:rPr lang="en-US" dirty="0"/>
              <a:t>Secret organizations popped up to stop </a:t>
            </a:r>
            <a:r>
              <a:rPr lang="en-US" dirty="0" err="1"/>
              <a:t>Af</a:t>
            </a:r>
            <a:r>
              <a:rPr lang="en-US" dirty="0"/>
              <a:t>/Am from getting power</a:t>
            </a:r>
          </a:p>
          <a:p>
            <a:r>
              <a:rPr lang="en-US" dirty="0"/>
              <a:t>KKK 1866 in </a:t>
            </a:r>
            <a:r>
              <a:rPr lang="en-US" dirty="0" err="1"/>
              <a:t>Tenn</a:t>
            </a:r>
            <a:endParaRPr lang="en-US" dirty="0"/>
          </a:p>
          <a:p>
            <a:r>
              <a:rPr lang="en-US" dirty="0"/>
              <a:t>Fear and intimidation</a:t>
            </a:r>
          </a:p>
          <a:p>
            <a:r>
              <a:rPr lang="en-US" dirty="0"/>
              <a:t>Force Act 1871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5" name="Picture 5" descr="ANd9GcQMalv2Af_ztl-GrJKN_ha6GxZ2gvJd2ZN-oAuu1SutcsubB9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5029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/>
          <a:lstStyle/>
          <a:p>
            <a:r>
              <a:rPr lang="en-US" dirty="0"/>
              <a:t>Impeachment plank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5189"/>
            <a:ext cx="4038600" cy="4525963"/>
          </a:xfrm>
        </p:spPr>
        <p:txBody>
          <a:bodyPr/>
          <a:lstStyle/>
          <a:p>
            <a:r>
              <a:rPr lang="en-US" sz="2400" dirty="0"/>
              <a:t>RR hate Johnson</a:t>
            </a:r>
          </a:p>
          <a:p>
            <a:pPr lvl="1"/>
            <a:r>
              <a:rPr lang="en-US" sz="2000" dirty="0"/>
              <a:t>Accuse him of womanizing</a:t>
            </a:r>
          </a:p>
          <a:p>
            <a:pPr lvl="1"/>
            <a:r>
              <a:rPr lang="en-US" sz="2000" dirty="0"/>
              <a:t>Wade would become </a:t>
            </a:r>
            <a:r>
              <a:rPr lang="en-US" sz="2000" dirty="0" err="1" smtClean="0"/>
              <a:t>pres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/>
              <a:t>Tenure of Office Act of 1867</a:t>
            </a:r>
          </a:p>
          <a:p>
            <a:pPr lvl="1"/>
            <a:r>
              <a:rPr lang="en-US" sz="2000" dirty="0"/>
              <a:t>President needed senate approval for removal of appt</a:t>
            </a:r>
          </a:p>
          <a:p>
            <a:r>
              <a:rPr lang="en-US" sz="2400" dirty="0" smtClean="0"/>
              <a:t>His cabinet not </a:t>
            </a:r>
            <a:r>
              <a:rPr lang="en-US" sz="2400" dirty="0"/>
              <a:t>his appointees</a:t>
            </a:r>
          </a:p>
          <a:p>
            <a:r>
              <a:rPr lang="en-US" sz="2400" dirty="0" err="1"/>
              <a:t>Rads</a:t>
            </a:r>
            <a:r>
              <a:rPr lang="en-US" sz="2400" dirty="0"/>
              <a:t> wanted to protect Stanton, he was spying</a:t>
            </a:r>
          </a:p>
          <a:p>
            <a:r>
              <a:rPr lang="en-US" sz="2400" dirty="0"/>
              <a:t>Trying to get Johnson in trouble</a:t>
            </a:r>
          </a:p>
        </p:txBody>
      </p:sp>
      <p:pic>
        <p:nvPicPr>
          <p:cNvPr id="41987" name="il_fi" descr="http://t1.gstatic.com/images?q=tbn:1Yrtcb5FnhAZrM:http://www.stockton.edu/~gilmorew/0impeach/ticket.gif&amp;t=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600200"/>
            <a:ext cx="4419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r>
              <a:rPr lang="en-US" dirty="0"/>
              <a:t>Not guilty</a:t>
            </a:r>
          </a:p>
        </p:txBody>
      </p:sp>
      <p:sp>
        <p:nvSpPr>
          <p:cNvPr id="430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038600" cy="4525963"/>
          </a:xfrm>
        </p:spPr>
        <p:txBody>
          <a:bodyPr/>
          <a:lstStyle/>
          <a:p>
            <a:r>
              <a:rPr lang="en-US" dirty="0"/>
              <a:t>1868 Stanton dismissed</a:t>
            </a:r>
          </a:p>
          <a:p>
            <a:r>
              <a:rPr lang="en-US" dirty="0"/>
              <a:t>House had no problem and impeached and found guilt</a:t>
            </a:r>
          </a:p>
          <a:p>
            <a:r>
              <a:rPr lang="en-US" dirty="0"/>
              <a:t>Senate not so quick </a:t>
            </a:r>
          </a:p>
          <a:p>
            <a:r>
              <a:rPr lang="en-US" dirty="0"/>
              <a:t>One vote</a:t>
            </a:r>
          </a:p>
          <a:p>
            <a:r>
              <a:rPr lang="en-US" dirty="0"/>
              <a:t>Did not want to weaken president</a:t>
            </a:r>
          </a:p>
        </p:txBody>
      </p:sp>
      <p:pic>
        <p:nvPicPr>
          <p:cNvPr id="43011" name="il_fi" descr="http://edgeofthewest.files.wordpress.com/2007/12/johnson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28800"/>
            <a:ext cx="4038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pPr eaLnBrk="1" hangingPunct="1"/>
            <a:r>
              <a:rPr lang="en-US" dirty="0"/>
              <a:t>Freedmen Define Freedom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494" y="274638"/>
            <a:ext cx="4038600" cy="5562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Emancipation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different in different parts of country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Some said that until the states voted it slavery was legal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Gradual or Immediate?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Even the slaves opinions differed: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Some slaves had helped their masters hide silver and goods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Some joined union in pillaging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Steal from master, they had been stolen from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Sometimes depending on union troops victories, free then slave, free then slave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387" name="il_fi" descr="http://www.14thamendment.us/images/slavery_fre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3657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944562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"/>
            <a:ext cx="4114800" cy="5897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Some tried to head west and were killed: Texas hanged as sign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Day of Jublio: Gathered slaves and told free: What does that mean?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Many wanted to find family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Many headed West: </a:t>
            </a:r>
            <a:r>
              <a:rPr lang="en-US" dirty="0" err="1">
                <a:solidFill>
                  <a:srgbClr val="FF0000"/>
                </a:solidFill>
              </a:rPr>
              <a:t>Exodusters</a:t>
            </a:r>
            <a:endParaRPr lang="en-US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7411" name="il_fi" descr="http://www.pbs.org/weta/thewest/program/episodes/seven/images/2-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038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Conventions of Freedmen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Groups who gathered and fought for rights, did not find welcome arms in S, needed friends in Congress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67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3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pPr eaLnBrk="1" hangingPunct="1"/>
            <a:r>
              <a:rPr lang="en-US" dirty="0"/>
              <a:t>Freedman’s Bureau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92223"/>
            <a:ext cx="4038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Freed slaves unskilled and no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No money or property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1865 FB started: Welfare agency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Food, clothing and education to freedman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40 acres a mule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Howard: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/>
              <a:t>Put in charge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/>
              <a:t>College in DC</a:t>
            </a:r>
          </a:p>
          <a:p>
            <a:pPr lvl="2" eaLnBrk="1" hangingPunct="1">
              <a:lnSpc>
                <a:spcPct val="80000"/>
              </a:lnSpc>
            </a:pPr>
            <a:endParaRPr lang="en-US" sz="1200" dirty="0"/>
          </a:p>
        </p:txBody>
      </p:sp>
      <p:pic>
        <p:nvPicPr>
          <p:cNvPr id="18435" name="il_fi" descr="http://www.learnnc.org/lp/media/uploads/2009/07/freedmens_schoo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0386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Education success: 200,000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Wanted to read for success, but also for Bible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Sometimes whole families go to school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Corrupt people put in charge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Johnson: White supremacist view: Killed it in 1872</a:t>
            </a:r>
          </a:p>
          <a:p>
            <a:endParaRPr lang="en-US" dirty="0"/>
          </a:p>
        </p:txBody>
      </p:sp>
      <p:pic>
        <p:nvPicPr>
          <p:cNvPr id="5122" name="Picture 2" descr="Image result for freedmen's bureau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07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2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1358</Words>
  <Application>Microsoft Office PowerPoint</Application>
  <PresentationFormat>On-screen Show (4:3)</PresentationFormat>
  <Paragraphs>268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Chapter 24 </vt:lpstr>
      <vt:lpstr>PowerPoint Presentation</vt:lpstr>
      <vt:lpstr>Questions the country had to face</vt:lpstr>
      <vt:lpstr>Ordeal of Reconstruction/Problems of Peace</vt:lpstr>
      <vt:lpstr>Freedmen Define Freedom</vt:lpstr>
      <vt:lpstr>PowerPoint Presentation</vt:lpstr>
      <vt:lpstr>PowerPoint Presentation</vt:lpstr>
      <vt:lpstr>Freedman’s Bureau</vt:lpstr>
      <vt:lpstr>PowerPoint Presentation</vt:lpstr>
      <vt:lpstr>PowerPoint Presentation</vt:lpstr>
      <vt:lpstr>PowerPoint Presentation</vt:lpstr>
      <vt:lpstr>PowerPoint Presentation</vt:lpstr>
      <vt:lpstr>Johnson: Tailored President</vt:lpstr>
      <vt:lpstr>PowerPoint Presentation</vt:lpstr>
      <vt:lpstr>PowerPoint Presentation</vt:lpstr>
      <vt:lpstr>Reconstruction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 Codes </vt:lpstr>
      <vt:lpstr>PowerPoint Presentation</vt:lpstr>
      <vt:lpstr>PowerPoint Presentation</vt:lpstr>
      <vt:lpstr>Congressional Reconstruction</vt:lpstr>
      <vt:lpstr>PowerPoint Presentation</vt:lpstr>
      <vt:lpstr>Johnson Clashes</vt:lpstr>
      <vt:lpstr>PowerPoint Presentation</vt:lpstr>
      <vt:lpstr>PowerPoint Presentation</vt:lpstr>
      <vt:lpstr>Swing Around the Circle</vt:lpstr>
      <vt:lpstr>PowerPoint Presentation</vt:lpstr>
      <vt:lpstr>Republican Principles and Programs</vt:lpstr>
      <vt:lpstr>PowerPoint Presentation</vt:lpstr>
      <vt:lpstr>Reconstruction by sword</vt:lpstr>
      <vt:lpstr>PowerPoint Presentation</vt:lpstr>
      <vt:lpstr>No Women Voters</vt:lpstr>
      <vt:lpstr>Realities of Reconstruction</vt:lpstr>
      <vt:lpstr>Black Reconstruction (still part of realities)</vt:lpstr>
      <vt:lpstr>Klan</vt:lpstr>
      <vt:lpstr>Impeachment plank</vt:lpstr>
      <vt:lpstr>Not guilty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</dc:title>
  <dc:creator>Owner</dc:creator>
  <cp:lastModifiedBy>Windows User</cp:lastModifiedBy>
  <cp:revision>71</cp:revision>
  <dcterms:created xsi:type="dcterms:W3CDTF">2011-01-16T19:50:50Z</dcterms:created>
  <dcterms:modified xsi:type="dcterms:W3CDTF">2019-12-20T11:02:47Z</dcterms:modified>
</cp:coreProperties>
</file>