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C528-9D27-4B06-9A11-F43E267F1C84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C986-67D0-4F16-8E42-6CFFA8AD6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A0D90-6853-4E9C-82D5-29B7714EF6D9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5A287-D3F9-4318-BB49-1C3B34B48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8EB2-A2D1-4F3F-934D-3DD9506931C4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B4BFB-93FF-4415-B768-169E4A0C3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494FE-FA22-448A-AECC-4C627AD569AB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C3ACC-0ECC-4E50-8EE3-595CC74C3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0112-EBD5-49EB-BF3A-77B32FB8D4A9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A52ED-5EDA-471A-BC92-BF55FD0C5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9ECA-1F57-4B35-893A-C1583A075864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ED77-0EF3-4045-B555-07317D35D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58D31-C659-4712-BD72-157135E3D724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F2E1-6A46-43AD-944D-1EED39A4D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D640-D074-4D6B-952B-B8528E4B92FD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5338A-8DB2-4C41-A1EE-048F770A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4B4A-80E7-4A96-AE2A-2C47D8BAAB5E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30636-1C2B-4ADC-BB09-F813A6A7B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B0E50-7C2E-49F9-9F38-2F62784C2B57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5FB9-A8F8-4C45-86E7-112F4B1C7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92B2-9631-4729-82FB-83A2B1E9AF18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3C904-E046-4037-9F3B-1DA2AFB60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A30B6E-2B0D-4BA1-B9BA-7E06D6587C63}" type="datetimeFigureOut">
              <a:rPr lang="en-US"/>
              <a:pPr>
                <a:defRPr/>
              </a:pPr>
              <a:t>9/26/2011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3415BF-2086-4E2F-9079-523EAD57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mazingribs.com/images/pix/grandmas_molasses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mtClean="0"/>
              <a:t>The Eve of Revolution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648200" y="704850"/>
            <a:ext cx="4038600" cy="1123950"/>
          </a:xfrm>
        </p:spPr>
        <p:txBody>
          <a:bodyPr/>
          <a:lstStyle/>
          <a:p>
            <a:pPr eaLnBrk="1" hangingPunct="1"/>
            <a:r>
              <a:rPr lang="en-US" smtClean="0"/>
              <a:t>Schools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049963"/>
          </a:xfrm>
        </p:spPr>
        <p:txBody>
          <a:bodyPr/>
          <a:lstStyle/>
          <a:p>
            <a:pPr eaLnBrk="1" hangingPunct="1"/>
            <a:r>
              <a:rPr lang="en-US" smtClean="0"/>
              <a:t>English believed school for rich</a:t>
            </a:r>
          </a:p>
          <a:p>
            <a:pPr eaLnBrk="1" hangingPunct="1"/>
            <a:r>
              <a:rPr lang="en-US" smtClean="0"/>
              <a:t>Puritans had more school, but for Bible reading</a:t>
            </a:r>
          </a:p>
          <a:p>
            <a:pPr eaLnBrk="1" hangingPunct="1"/>
            <a:r>
              <a:rPr lang="en-US" smtClean="0"/>
              <a:t>Even then for boys only</a:t>
            </a:r>
          </a:p>
          <a:p>
            <a:pPr eaLnBrk="1" hangingPunct="1"/>
            <a:r>
              <a:rPr lang="en-US" smtClean="0"/>
              <a:t>Some schools in middle, almost none in S</a:t>
            </a:r>
          </a:p>
          <a:p>
            <a:pPr eaLnBrk="1" hangingPunct="1"/>
            <a:r>
              <a:rPr lang="en-US" smtClean="0"/>
              <a:t>School was a lot of religion and classics</a:t>
            </a:r>
          </a:p>
          <a:p>
            <a:pPr eaLnBrk="1" hangingPunct="1"/>
            <a:r>
              <a:rPr lang="en-US" smtClean="0"/>
              <a:t>1750 saw a change in some colleges subjects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2" name="Picture 2" descr="http://www.xtimeline.com/__UserPic_Large/38624/evt090920181100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419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4038600" cy="971550"/>
          </a:xfrm>
        </p:spPr>
        <p:txBody>
          <a:bodyPr/>
          <a:lstStyle/>
          <a:p>
            <a:pPr eaLnBrk="1" hangingPunct="1"/>
            <a:r>
              <a:rPr lang="en-US" sz="4600" smtClean="0"/>
              <a:t>Provincial Culture</a:t>
            </a:r>
          </a:p>
        </p:txBody>
      </p:sp>
      <p:sp>
        <p:nvSpPr>
          <p:cNvPr id="23554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eaLnBrk="1" hangingPunct="1"/>
            <a:endParaRPr lang="en-US" sz="2200" smtClean="0"/>
          </a:p>
        </p:txBody>
      </p:sp>
      <p:sp>
        <p:nvSpPr>
          <p:cNvPr id="23555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0"/>
            <a:ext cx="4038600" cy="6324600"/>
          </a:xfrm>
        </p:spPr>
        <p:txBody>
          <a:bodyPr/>
          <a:lstStyle/>
          <a:p>
            <a:pPr eaLnBrk="1" hangingPunct="1"/>
            <a:r>
              <a:rPr lang="en-US" sz="2200" smtClean="0"/>
              <a:t>Still connected to British culture</a:t>
            </a:r>
          </a:p>
          <a:p>
            <a:pPr eaLnBrk="1" hangingPunct="1"/>
            <a:r>
              <a:rPr lang="en-US" sz="2200" smtClean="0"/>
              <a:t>Too busy to start too much of their own</a:t>
            </a:r>
          </a:p>
          <a:p>
            <a:pPr eaLnBrk="1" hangingPunct="1"/>
            <a:r>
              <a:rPr lang="en-US" sz="2200" smtClean="0"/>
              <a:t>John Trumbull: early US artist</a:t>
            </a:r>
          </a:p>
          <a:p>
            <a:pPr eaLnBrk="1" hangingPunct="1"/>
            <a:r>
              <a:rPr lang="en-US" sz="2200" smtClean="0"/>
              <a:t>Peale: George Washington portraits</a:t>
            </a:r>
          </a:p>
          <a:p>
            <a:pPr eaLnBrk="1" hangingPunct="1"/>
            <a:r>
              <a:rPr lang="en-US" sz="2200" smtClean="0"/>
              <a:t>Benjamin West, John West painters</a:t>
            </a:r>
          </a:p>
          <a:p>
            <a:pPr eaLnBrk="1" hangingPunct="1"/>
            <a:r>
              <a:rPr lang="en-US" sz="2200" smtClean="0"/>
              <a:t>Early writers far and few</a:t>
            </a:r>
          </a:p>
          <a:p>
            <a:pPr eaLnBrk="1" hangingPunct="1"/>
            <a:r>
              <a:rPr lang="en-US" sz="2200" smtClean="0"/>
              <a:t>Wheatley: female and a slave</a:t>
            </a:r>
          </a:p>
          <a:p>
            <a:pPr eaLnBrk="1" hangingPunct="1"/>
            <a:r>
              <a:rPr lang="en-US" sz="2200" smtClean="0"/>
              <a:t>Franklins: Poor Richards</a:t>
            </a:r>
          </a:p>
          <a:p>
            <a:pPr eaLnBrk="1" hangingPunct="1"/>
            <a:r>
              <a:rPr lang="en-US" sz="2200" smtClean="0"/>
              <a:t>Science slow to grow, but getting better	</a:t>
            </a:r>
          </a:p>
          <a:p>
            <a:pPr lvl="2" eaLnBrk="1" hangingPunct="1"/>
            <a:r>
              <a:rPr lang="en-US" sz="1900" smtClean="0"/>
              <a:t>Based on practical ideas in US</a:t>
            </a:r>
          </a:p>
        </p:txBody>
      </p:sp>
      <p:pic>
        <p:nvPicPr>
          <p:cNvPr id="23556" name="Picture 8" descr="342568489_8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442436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/>
          </p:cNvSpPr>
          <p:nvPr>
            <p:ph type="title"/>
          </p:nvPr>
        </p:nvSpPr>
        <p:spPr>
          <a:xfrm>
            <a:off x="4800600" y="704850"/>
            <a:ext cx="3886200" cy="1123950"/>
          </a:xfrm>
        </p:spPr>
        <p:txBody>
          <a:bodyPr/>
          <a:lstStyle/>
          <a:p>
            <a:pPr eaLnBrk="1" hangingPunct="1"/>
            <a:r>
              <a:rPr lang="en-US" smtClean="0"/>
              <a:t>Pioneer Press</a:t>
            </a:r>
          </a:p>
        </p:txBody>
      </p:sp>
      <p:sp>
        <p:nvSpPr>
          <p:cNvPr id="24578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381000"/>
            <a:ext cx="4038600" cy="5943600"/>
          </a:xfrm>
        </p:spPr>
        <p:txBody>
          <a:bodyPr/>
          <a:lstStyle/>
          <a:p>
            <a:pPr eaLnBrk="1" hangingPunct="1"/>
            <a:r>
              <a:rPr lang="en-US" sz="2200" smtClean="0"/>
              <a:t>Books expensive</a:t>
            </a:r>
          </a:p>
          <a:p>
            <a:pPr eaLnBrk="1" hangingPunct="1"/>
            <a:r>
              <a:rPr lang="en-US" sz="2200" smtClean="0"/>
              <a:t>Some private libraries</a:t>
            </a:r>
          </a:p>
          <a:p>
            <a:pPr eaLnBrk="1" hangingPunct="1"/>
            <a:r>
              <a:rPr lang="en-US" sz="2200" smtClean="0"/>
              <a:t>Printing presses did the best they could</a:t>
            </a:r>
          </a:p>
          <a:p>
            <a:pPr eaLnBrk="1" hangingPunct="1"/>
            <a:r>
              <a:rPr lang="en-US" sz="2200" smtClean="0"/>
              <a:t>Columns: written by Roman sounded names commenting on public good</a:t>
            </a:r>
          </a:p>
          <a:p>
            <a:pPr eaLnBrk="1" hangingPunct="1"/>
            <a:r>
              <a:rPr lang="en-US" sz="2200" smtClean="0"/>
              <a:t>1734: Zenger Case</a:t>
            </a:r>
          </a:p>
          <a:p>
            <a:pPr marL="742950" lvl="1" indent="-285750" eaLnBrk="1" hangingPunct="1"/>
            <a:r>
              <a:rPr lang="en-US" sz="2000" smtClean="0"/>
              <a:t>Went after gov.</a:t>
            </a:r>
          </a:p>
          <a:p>
            <a:pPr marL="742950" lvl="1" indent="-285750" eaLnBrk="1" hangingPunct="1"/>
            <a:r>
              <a:rPr lang="en-US" sz="2000" smtClean="0"/>
              <a:t>Defended by  Hamilton a former Indentured servant</a:t>
            </a:r>
          </a:p>
          <a:p>
            <a:pPr marL="742950" lvl="1" indent="-285750" eaLnBrk="1" hangingPunct="1"/>
            <a:r>
              <a:rPr lang="en-US" sz="2000" smtClean="0"/>
              <a:t>Not guilty, beginning of Free speech</a:t>
            </a:r>
          </a:p>
        </p:txBody>
      </p:sp>
      <p:sp>
        <p:nvSpPr>
          <p:cNvPr id="24579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eaLnBrk="1" hangingPunct="1"/>
            <a:endParaRPr lang="en-US" sz="2200" smtClean="0"/>
          </a:p>
        </p:txBody>
      </p:sp>
      <p:pic>
        <p:nvPicPr>
          <p:cNvPr id="24580" name="Picture 8" descr="1142_1170759475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981200"/>
            <a:ext cx="396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3962400" cy="1200150"/>
          </a:xfrm>
        </p:spPr>
        <p:txBody>
          <a:bodyPr/>
          <a:lstStyle/>
          <a:p>
            <a:pPr eaLnBrk="1" hangingPunct="1"/>
            <a:r>
              <a:rPr lang="en-US" smtClean="0"/>
              <a:t>Politics</a:t>
            </a:r>
          </a:p>
        </p:txBody>
      </p:sp>
      <p:sp>
        <p:nvSpPr>
          <p:cNvPr id="25602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  <p:sp>
        <p:nvSpPr>
          <p:cNvPr id="25603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381000"/>
            <a:ext cx="40386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Most colonies had Royal Govs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But also 2 house legislative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Lower  house usually had vote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Some govs, not good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Colonies had purse strings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London gov let colonies develop identities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Voting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Religious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Male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Property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More democracy then England</a:t>
            </a:r>
          </a:p>
        </p:txBody>
      </p:sp>
      <p:pic>
        <p:nvPicPr>
          <p:cNvPr id="25604" name="Picture 8" descr="houseofburgesse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4562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/>
          </p:cNvSpPr>
          <p:nvPr>
            <p:ph type="title"/>
          </p:nvPr>
        </p:nvSpPr>
        <p:spPr>
          <a:xfrm>
            <a:off x="4495800" y="704850"/>
            <a:ext cx="4191000" cy="1047750"/>
          </a:xfrm>
        </p:spPr>
        <p:txBody>
          <a:bodyPr/>
          <a:lstStyle/>
          <a:p>
            <a:pPr eaLnBrk="1" hangingPunct="1"/>
            <a:r>
              <a:rPr lang="en-US" sz="4600" smtClean="0"/>
              <a:t>Colonial Folkways</a:t>
            </a:r>
          </a:p>
        </p:txBody>
      </p:sp>
      <p:sp>
        <p:nvSpPr>
          <p:cNvPr id="26626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381000"/>
            <a:ext cx="4038600" cy="5943600"/>
          </a:xfrm>
        </p:spPr>
        <p:txBody>
          <a:bodyPr/>
          <a:lstStyle/>
          <a:p>
            <a:pPr eaLnBrk="1" hangingPunct="1"/>
            <a:r>
              <a:rPr lang="en-US" sz="2200" smtClean="0"/>
              <a:t>Tough life</a:t>
            </a:r>
          </a:p>
          <a:p>
            <a:pPr eaLnBrk="1" hangingPunct="1"/>
            <a:r>
              <a:rPr lang="en-US" sz="2200" smtClean="0"/>
              <a:t>Plenty of food</a:t>
            </a:r>
          </a:p>
          <a:p>
            <a:pPr eaLnBrk="1" hangingPunct="1"/>
            <a:r>
              <a:rPr lang="en-US" sz="2200" smtClean="0"/>
              <a:t>Lacking comforts</a:t>
            </a:r>
          </a:p>
          <a:p>
            <a:pPr eaLnBrk="1" hangingPunct="1"/>
            <a:r>
              <a:rPr lang="en-US" sz="2200" smtClean="0"/>
              <a:t>No running water</a:t>
            </a:r>
          </a:p>
          <a:p>
            <a:pPr eaLnBrk="1" hangingPunct="1"/>
            <a:r>
              <a:rPr lang="en-US" sz="2200" smtClean="0"/>
              <a:t>Candles</a:t>
            </a:r>
          </a:p>
          <a:p>
            <a:pPr eaLnBrk="1" hangingPunct="1"/>
            <a:r>
              <a:rPr lang="en-US" sz="2200" smtClean="0"/>
              <a:t>Not a lot of free time</a:t>
            </a:r>
          </a:p>
          <a:p>
            <a:pPr eaLnBrk="1" hangingPunct="1"/>
            <a:r>
              <a:rPr lang="en-US" sz="2200" smtClean="0"/>
              <a:t>Social events like Barn Raising and weddings </a:t>
            </a:r>
          </a:p>
          <a:p>
            <a:pPr eaLnBrk="1" hangingPunct="1"/>
            <a:r>
              <a:rPr lang="en-US" sz="2200" smtClean="0"/>
              <a:t>Outdoor activities</a:t>
            </a:r>
          </a:p>
          <a:p>
            <a:pPr eaLnBrk="1" hangingPunct="1"/>
            <a:r>
              <a:rPr lang="en-US" sz="2200" smtClean="0"/>
              <a:t>Lottery!</a:t>
            </a:r>
          </a:p>
          <a:p>
            <a:pPr eaLnBrk="1" hangingPunct="1"/>
            <a:r>
              <a:rPr lang="en-US" sz="2200" smtClean="0"/>
              <a:t>Holidays, but some religions not allow</a:t>
            </a:r>
          </a:p>
          <a:p>
            <a:pPr eaLnBrk="1" hangingPunct="1"/>
            <a:r>
              <a:rPr lang="en-US" sz="2200" smtClean="0"/>
              <a:t>Colonies starting to unite</a:t>
            </a:r>
          </a:p>
        </p:txBody>
      </p:sp>
      <p:sp>
        <p:nvSpPr>
          <p:cNvPr id="26627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eaLnBrk="1" hangingPunct="1"/>
            <a:endParaRPr lang="en-US" sz="2200" smtClean="0"/>
          </a:p>
        </p:txBody>
      </p:sp>
      <p:pic>
        <p:nvPicPr>
          <p:cNvPr id="26628" name="Picture 8" descr="image_m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0650" y="2133600"/>
            <a:ext cx="33337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73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Conquest by Cradle</a:t>
            </a:r>
            <a:endParaRPr lang="en-US" dirty="0"/>
          </a:p>
        </p:txBody>
      </p:sp>
      <p:sp>
        <p:nvSpPr>
          <p:cNvPr id="14338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/>
          <a:lstStyle/>
          <a:p>
            <a:pPr eaLnBrk="1" hangingPunct="1"/>
            <a:r>
              <a:rPr lang="en-US" smtClean="0"/>
              <a:t>Population growth 1700: 300,000</a:t>
            </a:r>
          </a:p>
          <a:p>
            <a:pPr eaLnBrk="1" hangingPunct="1"/>
            <a:r>
              <a:rPr lang="en-US" smtClean="0"/>
              <a:t>1775 2.5 mil</a:t>
            </a:r>
          </a:p>
          <a:p>
            <a:pPr eaLnBrk="1" hangingPunct="1"/>
            <a:r>
              <a:rPr lang="en-US" smtClean="0"/>
              <a:t>Most of that number born here</a:t>
            </a:r>
          </a:p>
          <a:p>
            <a:pPr eaLnBrk="1" hangingPunct="1"/>
            <a:r>
              <a:rPr lang="en-US" smtClean="0"/>
              <a:t>Young and a threat to old culture in England</a:t>
            </a:r>
          </a:p>
          <a:p>
            <a:pPr eaLnBrk="1" hangingPunct="1"/>
            <a:r>
              <a:rPr lang="en-US" smtClean="0"/>
              <a:t>Most east of Alleghenies</a:t>
            </a:r>
          </a:p>
          <a:p>
            <a:pPr eaLnBrk="1" hangingPunct="1"/>
            <a:endParaRPr lang="en-US" smtClean="0"/>
          </a:p>
        </p:txBody>
      </p:sp>
      <p:pic>
        <p:nvPicPr>
          <p:cNvPr id="14340" name="Picture 2" descr="http://newhampshirenh.files.wordpress.com/2009/03/population-nh-1767-2002.jpg?w=600&amp;h=4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457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1173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Mingling of Races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pPr eaLnBrk="1" hangingPunct="1"/>
            <a:r>
              <a:rPr lang="en-US" smtClean="0"/>
              <a:t>Melting pot</a:t>
            </a:r>
          </a:p>
          <a:p>
            <a:pPr eaLnBrk="1" hangingPunct="1"/>
            <a:r>
              <a:rPr lang="en-US" smtClean="0"/>
              <a:t>Germans: Penn Dutch</a:t>
            </a:r>
          </a:p>
          <a:p>
            <a:pPr eaLnBrk="1" hangingPunct="1"/>
            <a:r>
              <a:rPr lang="en-US" smtClean="0"/>
              <a:t>Scots Irish, (Scot lowlanders)</a:t>
            </a:r>
          </a:p>
          <a:p>
            <a:pPr marL="742950" lvl="1" indent="-285750" eaLnBrk="1" hangingPunct="1"/>
            <a:r>
              <a:rPr lang="en-US" smtClean="0"/>
              <a:t>Squatters, violent, but good frontiersmen</a:t>
            </a:r>
          </a:p>
          <a:p>
            <a:pPr marL="742950" lvl="1" indent="-285750" eaLnBrk="1" hangingPunct="1"/>
            <a:r>
              <a:rPr lang="en-US" smtClean="0"/>
              <a:t>Led Paxton boys in 1764</a:t>
            </a:r>
          </a:p>
          <a:p>
            <a:pPr eaLnBrk="1" hangingPunct="1"/>
            <a:r>
              <a:rPr lang="en-US" smtClean="0"/>
              <a:t>Other cultures too, but most did not feel connected to crown</a:t>
            </a:r>
          </a:p>
          <a:p>
            <a:pPr eaLnBrk="1" hangingPunct="1"/>
            <a:r>
              <a:rPr lang="en-US" smtClean="0"/>
              <a:t>Cultures intermarried</a:t>
            </a:r>
          </a:p>
          <a:p>
            <a:pPr eaLnBrk="1" hangingPunct="1"/>
            <a:r>
              <a:rPr lang="en-US" smtClean="0"/>
              <a:t>African American culture starting too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2" descr="http://t2.gstatic.com/images?q=tbn:ANd9GcQkdW-6diK_pt7kGo8O_rQE6dJqsIq_RBavAbbf_iA1X816Aiz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752600"/>
            <a:ext cx="434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1173162"/>
          </a:xfrm>
        </p:spPr>
        <p:txBody>
          <a:bodyPr/>
          <a:lstStyle/>
          <a:p>
            <a:pPr eaLnBrk="1" hangingPunct="1"/>
            <a:r>
              <a:rPr lang="en-US" smtClean="0"/>
              <a:t>Structure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592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More equality, but not perfect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smtClean="0"/>
              <a:t>No nobility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smtClean="0"/>
              <a:t>Most making it on own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Closer to Rev, started to see stratification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Wars had left many widows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 enough land in original colonies so caused expansion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South, wealth is in hands of a few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“Jayle Birds”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African Slaves, N condemned but profited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16388" name="Picture 2" descr="http://www.isbnlib.com/cover/098367440X/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905000"/>
            <a:ext cx="426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73162"/>
          </a:xfrm>
        </p:spPr>
        <p:txBody>
          <a:bodyPr/>
          <a:lstStyle/>
          <a:p>
            <a:pPr eaLnBrk="1" hangingPunct="1"/>
            <a:r>
              <a:rPr lang="en-US" sz="3600" smtClean="0"/>
              <a:t>Clerics, Physicians and Jurists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Agriculture ruled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Tobacco in South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Middle Bread Colonies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Fishing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Commercial Trade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Triangle Trade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Industry secondary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Lumbering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Shipbuilding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Trade imbalance, had to look outside of England to sell goods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2200" smtClean="0"/>
              <a:t>French in W. Indies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1733 Molasses act to try to stop money from leaving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17413" name="Picture 2" descr="Click to see an enlarged 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524000"/>
            <a:ext cx="388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1249362"/>
          </a:xfrm>
        </p:spPr>
        <p:txBody>
          <a:bodyPr/>
          <a:lstStyle/>
          <a:p>
            <a:pPr eaLnBrk="1" hangingPunct="1"/>
            <a:r>
              <a:rPr lang="en-US" sz="4500" smtClean="0"/>
              <a:t>Horsepower v. Sail power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eaLnBrk="1" hangingPunct="1"/>
            <a:r>
              <a:rPr lang="en-US" smtClean="0"/>
              <a:t>Transportation big issue</a:t>
            </a:r>
          </a:p>
          <a:p>
            <a:pPr eaLnBrk="1" hangingPunct="1"/>
            <a:r>
              <a:rPr lang="en-US" smtClean="0"/>
              <a:t>1700s first roads and bad</a:t>
            </a:r>
          </a:p>
          <a:p>
            <a:pPr eaLnBrk="1" hangingPunct="1"/>
            <a:r>
              <a:rPr lang="en-US" smtClean="0"/>
              <a:t>Taverns as social places</a:t>
            </a:r>
          </a:p>
          <a:p>
            <a:pPr eaLnBrk="1" hangingPunct="1"/>
            <a:r>
              <a:rPr lang="en-US" smtClean="0"/>
              <a:t>Inter-colonial postal system</a:t>
            </a:r>
          </a:p>
          <a:p>
            <a:pPr eaLnBrk="1" hangingPunct="1"/>
            <a:endParaRPr lang="en-US" smtClean="0"/>
          </a:p>
        </p:txBody>
      </p:sp>
      <p:sp>
        <p:nvSpPr>
          <p:cNvPr id="1843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6" name="Picture 2" descr="http://t0.gstatic.com/images?q=tbn:ANd9GcRsBXQ64byyNmf_Kpkmf_Yz1j8KEEKBlH8W_JijRS4Y9yDo0Y_cv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971800"/>
            <a:ext cx="3457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http://www.kevincmurphy.com/taver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133600"/>
            <a:ext cx="47053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249362"/>
          </a:xfrm>
        </p:spPr>
        <p:txBody>
          <a:bodyPr/>
          <a:lstStyle/>
          <a:p>
            <a:pPr eaLnBrk="1" hangingPunct="1"/>
            <a:r>
              <a:rPr lang="en-US" smtClean="0"/>
              <a:t>Denominations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5745163"/>
          </a:xfrm>
        </p:spPr>
        <p:txBody>
          <a:bodyPr/>
          <a:lstStyle/>
          <a:p>
            <a:pPr eaLnBrk="1" hangingPunct="1"/>
            <a:r>
              <a:rPr lang="en-US" smtClean="0"/>
              <a:t>2 tax supported churches</a:t>
            </a:r>
          </a:p>
          <a:p>
            <a:pPr eaLnBrk="1" hangingPunct="1"/>
            <a:r>
              <a:rPr lang="en-US" smtClean="0"/>
              <a:t>Anglican and Congregational</a:t>
            </a:r>
          </a:p>
          <a:p>
            <a:pPr eaLnBrk="1" hangingPunct="1"/>
            <a:r>
              <a:rPr lang="en-US" smtClean="0"/>
              <a:t>South more British (Anglican), but no Bishop</a:t>
            </a:r>
          </a:p>
          <a:p>
            <a:pPr eaLnBrk="1" hangingPunct="1"/>
            <a:r>
              <a:rPr lang="en-US" smtClean="0"/>
              <a:t>Congregationalists more radical for revolution</a:t>
            </a:r>
          </a:p>
          <a:p>
            <a:pPr eaLnBrk="1" hangingPunct="1"/>
            <a:r>
              <a:rPr lang="en-US" smtClean="0"/>
              <a:t>Not perfect, but more tolerant in US</a:t>
            </a:r>
          </a:p>
          <a:p>
            <a:pPr eaLnBrk="1" hangingPunct="1"/>
            <a:endParaRPr lang="en-US" smtClean="0"/>
          </a:p>
        </p:txBody>
      </p:sp>
      <p:pic>
        <p:nvPicPr>
          <p:cNvPr id="19460" name="Picture 2" descr="http://t2.gstatic.com/images?q=tbn:ANd9GcQjP30-qKB-I1NnCQ7hQzMOmyy_RJHhzKO5SxeABREspL_Riwivp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27200"/>
            <a:ext cx="41910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020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Great Awakening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5592763"/>
          </a:xfrm>
        </p:spPr>
        <p:txBody>
          <a:bodyPr/>
          <a:lstStyle/>
          <a:p>
            <a:pPr eaLnBrk="1" hangingPunct="1"/>
            <a:r>
              <a:rPr lang="en-US" smtClean="0"/>
              <a:t>1700s less commitment to Religion</a:t>
            </a:r>
          </a:p>
          <a:p>
            <a:pPr eaLnBrk="1" hangingPunct="1"/>
            <a:r>
              <a:rPr lang="en-US" smtClean="0"/>
              <a:t>Puritans had too many rules and religion</a:t>
            </a:r>
          </a:p>
          <a:p>
            <a:pPr eaLnBrk="1" hangingPunct="1"/>
            <a:r>
              <a:rPr lang="en-US" smtClean="0"/>
              <a:t>No energy</a:t>
            </a:r>
          </a:p>
          <a:p>
            <a:pPr eaLnBrk="1" hangingPunct="1"/>
            <a:r>
              <a:rPr lang="en-US" smtClean="0"/>
              <a:t>New teachings suggested no elect</a:t>
            </a:r>
          </a:p>
          <a:p>
            <a:pPr eaLnBrk="1" hangingPunct="1"/>
            <a:r>
              <a:rPr lang="en-US" smtClean="0"/>
              <a:t>Arminius: Free will!</a:t>
            </a:r>
          </a:p>
          <a:p>
            <a:pPr eaLnBrk="1" hangingPunct="1"/>
            <a:r>
              <a:rPr lang="en-US" smtClean="0"/>
              <a:t>Time for a revival</a:t>
            </a:r>
          </a:p>
        </p:txBody>
      </p:sp>
      <p:pic>
        <p:nvPicPr>
          <p:cNvPr id="20484" name="Picture 2" descr="http://conservapedia.com/images/thumb/4/47/Whitefield.jpg/250px-Whitefie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133600"/>
            <a:ext cx="37973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724400" y="274638"/>
            <a:ext cx="3962400" cy="117316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eaLnBrk="1" hangingPunct="1"/>
            <a:r>
              <a:rPr lang="en-US" smtClean="0"/>
              <a:t>1730s-40s</a:t>
            </a:r>
          </a:p>
          <a:p>
            <a:pPr eaLnBrk="1" hangingPunct="1"/>
            <a:r>
              <a:rPr lang="en-US" smtClean="0"/>
              <a:t>Started in MA by Edwards</a:t>
            </a:r>
          </a:p>
          <a:p>
            <a:pPr eaLnBrk="1" hangingPunct="1"/>
            <a:r>
              <a:rPr lang="en-US" smtClean="0"/>
              <a:t>George Whitefield next</a:t>
            </a:r>
          </a:p>
          <a:p>
            <a:pPr eaLnBrk="1" hangingPunct="1"/>
            <a:r>
              <a:rPr lang="en-US" smtClean="0"/>
              <a:t>Traveled colonies</a:t>
            </a:r>
          </a:p>
          <a:p>
            <a:pPr eaLnBrk="1" hangingPunct="1"/>
            <a:r>
              <a:rPr lang="en-US" smtClean="0"/>
              <a:t>Old lights vs. New Lights</a:t>
            </a:r>
          </a:p>
          <a:p>
            <a:pPr eaLnBrk="1" hangingPunct="1"/>
            <a:r>
              <a:rPr lang="en-US" smtClean="0"/>
              <a:t>Led to missionary work</a:t>
            </a:r>
          </a:p>
          <a:p>
            <a:pPr eaLnBrk="1" hangingPunct="1"/>
            <a:r>
              <a:rPr lang="en-US" smtClean="0"/>
              <a:t>New colleges</a:t>
            </a:r>
          </a:p>
          <a:p>
            <a:pPr eaLnBrk="1" hangingPunct="1"/>
            <a:r>
              <a:rPr lang="en-US" smtClean="0"/>
              <a:t>First Spontaneous movement of American people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8" name="Picture 2" descr="http://upload.wikimedia.org/wikipedia/commons/thumb/0/0c/George_Whitefield_likeness.jpg/200px-George_Whitefield_liken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1000"/>
            <a:ext cx="455453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491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Flow</vt:lpstr>
      <vt:lpstr>Flow</vt:lpstr>
      <vt:lpstr>Flow</vt:lpstr>
      <vt:lpstr>Flow</vt:lpstr>
      <vt:lpstr>Slide 1</vt:lpstr>
      <vt:lpstr>Conquest by Cradle</vt:lpstr>
      <vt:lpstr>Mingling of Races</vt:lpstr>
      <vt:lpstr>Structure</vt:lpstr>
      <vt:lpstr>Clerics, Physicians and Jurists</vt:lpstr>
      <vt:lpstr>Horsepower v. Sail power</vt:lpstr>
      <vt:lpstr>Denominations</vt:lpstr>
      <vt:lpstr>The Great Awakening</vt:lpstr>
      <vt:lpstr>Slide 9</vt:lpstr>
      <vt:lpstr>Schools</vt:lpstr>
      <vt:lpstr>Provincial Culture</vt:lpstr>
      <vt:lpstr>Pioneer Press</vt:lpstr>
      <vt:lpstr>Politics</vt:lpstr>
      <vt:lpstr>Colonial Folkways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Owner</dc:creator>
  <cp:lastModifiedBy>DPS</cp:lastModifiedBy>
  <cp:revision>11</cp:revision>
  <dcterms:created xsi:type="dcterms:W3CDTF">2011-09-23T01:28:20Z</dcterms:created>
  <dcterms:modified xsi:type="dcterms:W3CDTF">2011-09-26T10:38:51Z</dcterms:modified>
</cp:coreProperties>
</file>