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72" r:id="rId9"/>
    <p:sldId id="262" r:id="rId10"/>
    <p:sldId id="263" r:id="rId11"/>
    <p:sldId id="276" r:id="rId12"/>
    <p:sldId id="264" r:id="rId13"/>
    <p:sldId id="273" r:id="rId14"/>
    <p:sldId id="265" r:id="rId15"/>
    <p:sldId id="278" r:id="rId16"/>
    <p:sldId id="266" r:id="rId17"/>
    <p:sldId id="267" r:id="rId18"/>
    <p:sldId id="274" r:id="rId19"/>
    <p:sldId id="268" r:id="rId20"/>
    <p:sldId id="269" r:id="rId21"/>
    <p:sldId id="275" r:id="rId22"/>
    <p:sldId id="270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AC9D9-931A-471D-B551-E90D139DEF34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31F0C-9775-44FB-9688-BA1F298C33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4B8BA-D11C-4F1A-AE92-6C17FF0989D7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D20D5-D3E8-47F0-B055-404E0A44C3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48332-04BB-44E0-A812-9202B9C9A655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85289-CCE1-4B9A-A637-48BB2BF2D8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887BD-D41F-4422-B30A-26D1FB3A8E41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9DB03-598D-4EDF-BADA-A50C13EA73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685F2-248A-4FC0-8D4F-B629234DB750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071B0-4734-496A-BCBF-DD980BCE24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DEF5D-E28D-4ADD-8732-53E1C37D908C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65F1B-058E-4C5B-BBA4-398EAFD1B9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B87A9-C464-4797-A7CB-AD49D108EDA1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98222-6D54-4E26-9846-2D7EDAF294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E7EBB-468B-4FD8-8801-669C57739D70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E6462-BAA5-40F7-8508-F214BC59E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1F415-254D-4EDC-85E6-DF67314894EE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E6B98-24FF-4689-9998-21379B8389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6C5A5-B4D9-4A3F-BBC4-F0933762702B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BC2B5-A162-4C7A-8028-F064A2CFA6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77C66-65B9-47D9-ACDF-923221B28000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FEEF2-55BD-432B-8E4E-7925853904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30F739-9A16-4601-9A47-D745C2A2ACCA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dirty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503D10-BFD5-44D4-B998-F9500B7BD9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6" r:id="rId5"/>
    <p:sldLayoutId id="2147483681" r:id="rId6"/>
    <p:sldLayoutId id="2147483680" r:id="rId7"/>
    <p:sldLayoutId id="2147483687" r:id="rId8"/>
    <p:sldLayoutId id="2147483688" r:id="rId9"/>
    <p:sldLayoutId id="2147483679" r:id="rId10"/>
    <p:sldLayoutId id="214748367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MmV42tUjfs" TargetMode="External"/><Relationship Id="rId2" Type="http://schemas.openxmlformats.org/officeDocument/2006/relationships/hyperlink" Target="YouTube___monty_python_witch_scene.wmv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hyperlink" Target="https://www.youtube.com/watch?v=fB1OWwFTZ8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Chapter 4</a:t>
            </a:r>
            <a:endParaRPr dirty="0"/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433388" y="1544638"/>
            <a:ext cx="6480175" cy="1752600"/>
          </a:xfrm>
        </p:spPr>
        <p:txBody>
          <a:bodyPr/>
          <a:lstStyle/>
          <a:p>
            <a:r>
              <a:rPr lang="en-US" dirty="0" smtClean="0"/>
              <a:t>Life in the 17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343400" y="274638"/>
            <a:ext cx="3581400" cy="1325562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2048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"/>
            <a:ext cx="3657600" cy="5821363"/>
          </a:xfrm>
        </p:spPr>
        <p:txBody>
          <a:bodyPr/>
          <a:lstStyle/>
          <a:p>
            <a:r>
              <a:rPr lang="en-US" dirty="0" smtClean="0"/>
              <a:t>Slaves contributed to American culture</a:t>
            </a:r>
          </a:p>
          <a:p>
            <a:r>
              <a:rPr lang="en-US" dirty="0" smtClean="0"/>
              <a:t>Speech, religion, folkways</a:t>
            </a:r>
          </a:p>
          <a:p>
            <a:endParaRPr lang="en-US" dirty="0" smtClean="0"/>
          </a:p>
          <a:p>
            <a:r>
              <a:rPr lang="en-US" dirty="0" smtClean="0"/>
              <a:t>Many skilled artisans</a:t>
            </a:r>
          </a:p>
          <a:p>
            <a:endParaRPr lang="en-US" dirty="0" smtClean="0"/>
          </a:p>
          <a:p>
            <a:r>
              <a:rPr lang="en-US" dirty="0" smtClean="0"/>
              <a:t>Pined for freedom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11268" name="Picture 4" descr="http://www.georgiaencyclopedia.org/sites/default/files/styles/article-gallery/public/m-3679.jpg?itok=plhTNB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28600"/>
            <a:ext cx="44958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Rebellions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New York 1712</a:t>
            </a:r>
          </a:p>
          <a:p>
            <a:r>
              <a:rPr lang="en-US" dirty="0" smtClean="0"/>
              <a:t>Slave revolt</a:t>
            </a:r>
          </a:p>
          <a:p>
            <a:r>
              <a:rPr lang="en-US" dirty="0" smtClean="0"/>
              <a:t>12 whites</a:t>
            </a:r>
          </a:p>
          <a:p>
            <a:r>
              <a:rPr lang="en-US" dirty="0" smtClean="0"/>
              <a:t>21 Af/Am executed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1739 Stono</a:t>
            </a:r>
          </a:p>
          <a:p>
            <a:r>
              <a:rPr lang="en-US" dirty="0" smtClean="0"/>
              <a:t>SC</a:t>
            </a:r>
          </a:p>
          <a:p>
            <a:r>
              <a:rPr lang="en-US" dirty="0" smtClean="0"/>
              <a:t>Stopped by militia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http://img.groundspeak.com/waymarking/1f51ff93-4178-4f4e-8374-7ca1e5ff6c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0700" y="0"/>
            <a:ext cx="48133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274638"/>
            <a:ext cx="3657600" cy="10969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Southern Society</a:t>
            </a:r>
            <a:endParaRPr lang="en-US" dirty="0"/>
          </a:p>
        </p:txBody>
      </p:sp>
      <p:sp>
        <p:nvSpPr>
          <p:cNvPr id="2150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0"/>
            <a:ext cx="3657600" cy="6858000"/>
          </a:xfrm>
        </p:spPr>
        <p:txBody>
          <a:bodyPr/>
          <a:lstStyle/>
          <a:p>
            <a:r>
              <a:rPr lang="en-US" sz="2100" dirty="0" smtClean="0"/>
              <a:t>Hierarchy developing</a:t>
            </a:r>
          </a:p>
          <a:p>
            <a:endParaRPr lang="en-US" sz="2100" dirty="0" smtClean="0"/>
          </a:p>
          <a:p>
            <a:endParaRPr lang="en-US" sz="2100" dirty="0" smtClean="0"/>
          </a:p>
          <a:p>
            <a:endParaRPr lang="en-US" sz="2100" dirty="0" smtClean="0"/>
          </a:p>
          <a:p>
            <a:r>
              <a:rPr lang="en-US" sz="2100" dirty="0" smtClean="0"/>
              <a:t>Big planters with Large numbers of slaves had power: FFVs</a:t>
            </a:r>
          </a:p>
          <a:p>
            <a:endParaRPr lang="en-US" sz="2100" dirty="0" smtClean="0"/>
          </a:p>
          <a:p>
            <a:endParaRPr lang="en-US" sz="2100" dirty="0" smtClean="0"/>
          </a:p>
          <a:p>
            <a:r>
              <a:rPr lang="en-US" sz="2100" dirty="0" smtClean="0"/>
              <a:t>Even rich hardworking at first, no time to sit back, but later more reserved</a:t>
            </a:r>
          </a:p>
        </p:txBody>
      </p:sp>
      <p:sp>
        <p:nvSpPr>
          <p:cNvPr id="21507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21508" name="Picture 2" descr="http://www.slaveryinamerica.org/images/GalleryThumbs/1975-23-02TobaccoPlant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447800"/>
            <a:ext cx="4648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3657600" cy="5287963"/>
          </a:xfrm>
        </p:spPr>
        <p:txBody>
          <a:bodyPr/>
          <a:lstStyle/>
          <a:p>
            <a:pPr lvl="0">
              <a:buClr>
                <a:srgbClr val="6EA0B0"/>
              </a:buClr>
            </a:pPr>
            <a:r>
              <a:rPr lang="en-US" sz="2100" dirty="0">
                <a:solidFill>
                  <a:prstClr val="white"/>
                </a:solidFill>
              </a:rPr>
              <a:t>Largest group= small </a:t>
            </a:r>
            <a:r>
              <a:rPr lang="en-US" sz="2100" dirty="0" smtClean="0">
                <a:solidFill>
                  <a:prstClr val="white"/>
                </a:solidFill>
              </a:rPr>
              <a:t>farmers</a:t>
            </a:r>
          </a:p>
          <a:p>
            <a:pPr lvl="0">
              <a:buClr>
                <a:srgbClr val="6EA0B0"/>
              </a:buClr>
            </a:pPr>
            <a:endParaRPr lang="en-US" sz="2100" dirty="0">
              <a:solidFill>
                <a:prstClr val="white"/>
              </a:solidFill>
            </a:endParaRPr>
          </a:p>
          <a:p>
            <a:pPr lvl="0">
              <a:buClr>
                <a:srgbClr val="6EA0B0"/>
              </a:buClr>
            </a:pPr>
            <a:r>
              <a:rPr lang="en-US" sz="2100" dirty="0">
                <a:solidFill>
                  <a:prstClr val="white"/>
                </a:solidFill>
              </a:rPr>
              <a:t>Maybe had 1 or 2 </a:t>
            </a:r>
            <a:r>
              <a:rPr lang="en-US" sz="2100" dirty="0" smtClean="0">
                <a:solidFill>
                  <a:prstClr val="white"/>
                </a:solidFill>
              </a:rPr>
              <a:t>slaves</a:t>
            </a:r>
          </a:p>
          <a:p>
            <a:pPr lvl="0">
              <a:buClr>
                <a:srgbClr val="6EA0B0"/>
              </a:buClr>
            </a:pPr>
            <a:endParaRPr lang="en-US" sz="2100" dirty="0">
              <a:solidFill>
                <a:prstClr val="white"/>
              </a:solidFill>
            </a:endParaRPr>
          </a:p>
          <a:p>
            <a:pPr lvl="0">
              <a:buClr>
                <a:srgbClr val="6EA0B0"/>
              </a:buClr>
            </a:pPr>
            <a:r>
              <a:rPr lang="en-US" sz="2100" dirty="0">
                <a:solidFill>
                  <a:prstClr val="white"/>
                </a:solidFill>
              </a:rPr>
              <a:t>Hand to mouth </a:t>
            </a:r>
            <a:r>
              <a:rPr lang="en-US" sz="2100" dirty="0" smtClean="0">
                <a:solidFill>
                  <a:prstClr val="white"/>
                </a:solidFill>
              </a:rPr>
              <a:t>existence</a:t>
            </a:r>
          </a:p>
          <a:p>
            <a:pPr lvl="0">
              <a:buClr>
                <a:srgbClr val="6EA0B0"/>
              </a:buClr>
            </a:pPr>
            <a:endParaRPr lang="en-US" sz="2100" dirty="0">
              <a:solidFill>
                <a:prstClr val="white"/>
              </a:solidFill>
            </a:endParaRPr>
          </a:p>
          <a:p>
            <a:pPr lvl="0">
              <a:buClr>
                <a:srgbClr val="6EA0B0"/>
              </a:buClr>
            </a:pPr>
            <a:r>
              <a:rPr lang="en-US" sz="2100" dirty="0">
                <a:solidFill>
                  <a:prstClr val="white"/>
                </a:solidFill>
              </a:rPr>
              <a:t>Merchant class slow to emerge, not a lot of </a:t>
            </a:r>
            <a:r>
              <a:rPr lang="en-US" sz="2100" dirty="0" smtClean="0">
                <a:solidFill>
                  <a:prstClr val="white"/>
                </a:solidFill>
              </a:rPr>
              <a:t>cities</a:t>
            </a:r>
          </a:p>
          <a:p>
            <a:pPr lvl="0">
              <a:buClr>
                <a:srgbClr val="6EA0B0"/>
              </a:buClr>
            </a:pPr>
            <a:endParaRPr lang="en-US" sz="2100" dirty="0">
              <a:solidFill>
                <a:prstClr val="white"/>
              </a:solidFill>
            </a:endParaRPr>
          </a:p>
          <a:p>
            <a:pPr lvl="0">
              <a:buClr>
                <a:srgbClr val="6EA0B0"/>
              </a:buClr>
            </a:pPr>
            <a:r>
              <a:rPr lang="en-US" sz="2100" dirty="0">
                <a:solidFill>
                  <a:prstClr val="white"/>
                </a:solidFill>
              </a:rPr>
              <a:t>Waterways important for </a:t>
            </a:r>
            <a:r>
              <a:rPr lang="en-US" sz="2100" dirty="0" smtClean="0">
                <a:solidFill>
                  <a:prstClr val="white"/>
                </a:solidFill>
              </a:rPr>
              <a:t>transport</a:t>
            </a:r>
          </a:p>
          <a:p>
            <a:pPr lvl="0">
              <a:buClr>
                <a:srgbClr val="6EA0B0"/>
              </a:buClr>
            </a:pPr>
            <a:endParaRPr lang="en-US" sz="2100" dirty="0">
              <a:solidFill>
                <a:prstClr val="white"/>
              </a:solidFill>
            </a:endParaRPr>
          </a:p>
          <a:p>
            <a:pPr lvl="0">
              <a:buClr>
                <a:srgbClr val="6EA0B0"/>
              </a:buClr>
            </a:pPr>
            <a:r>
              <a:rPr lang="en-US" sz="2100" dirty="0">
                <a:solidFill>
                  <a:prstClr val="white"/>
                </a:solidFill>
              </a:rPr>
              <a:t>Bad roads, led to bad transportation </a:t>
            </a:r>
            <a:r>
              <a:rPr lang="en-US" sz="2100" dirty="0" smtClean="0">
                <a:solidFill>
                  <a:prstClr val="white"/>
                </a:solidFill>
              </a:rPr>
              <a:t>issues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http://sunnycv.com/steve/civilwar/02/images/227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143000"/>
            <a:ext cx="4619888" cy="518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2463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57600" cy="11731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New England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52400"/>
            <a:ext cx="4648200" cy="5973763"/>
          </a:xfrm>
        </p:spPr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Clean water, cool temps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Added 10 years by coming to New World</a:t>
            </a:r>
          </a:p>
          <a:p>
            <a:pPr marL="723837" lvl="1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70 </a:t>
            </a:r>
            <a:r>
              <a:rPr lang="en-US" dirty="0" err="1" smtClean="0"/>
              <a:t>yrs</a:t>
            </a:r>
            <a:r>
              <a:rPr lang="en-US" dirty="0" smtClean="0"/>
              <a:t> old!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Came as families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Natural repro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Early marriage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Lots of kids, but took toll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10 kids normal brood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8 survive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Stable family</a:t>
            </a:r>
          </a:p>
        </p:txBody>
      </p:sp>
      <p:pic>
        <p:nvPicPr>
          <p:cNvPr id="22532" name="Picture 2" descr="http://www.olemiss.edu/courses/liba102/images/puritan_fami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0"/>
            <a:ext cx="32575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533400"/>
            <a:ext cx="3657600" cy="5592763"/>
          </a:xfrm>
        </p:spPr>
        <p:txBody>
          <a:bodyPr/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 smtClean="0"/>
              <a:t>Women did not have property rights like in S, but did in Old England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sz="20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 smtClean="0"/>
              <a:t>Not vote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sz="20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 smtClean="0"/>
              <a:t>Morally weaker</a:t>
            </a:r>
          </a:p>
          <a:p>
            <a:endParaRPr lang="en-US" sz="2000" dirty="0" smtClean="0"/>
          </a:p>
          <a:p>
            <a:r>
              <a:rPr lang="en-US" sz="2000" dirty="0" smtClean="0"/>
              <a:t>Some spheres of influence: Midwifery</a:t>
            </a:r>
          </a:p>
          <a:p>
            <a:endParaRPr lang="en-US" sz="2000" dirty="0" smtClean="0"/>
          </a:p>
          <a:p>
            <a:r>
              <a:rPr lang="en-US" sz="2000" dirty="0" smtClean="0"/>
              <a:t>Divorce rare:often ordered reuinited</a:t>
            </a:r>
            <a:endParaRPr lang="en-US" sz="2000" dirty="0"/>
          </a:p>
        </p:txBody>
      </p:sp>
      <p:pic>
        <p:nvPicPr>
          <p:cNvPr id="34818" name="Picture 2" descr="http://collection.mam.org/vmedia/tms768/M1979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34290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274638"/>
            <a:ext cx="3733800" cy="12493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Life in NE Town</a:t>
            </a:r>
            <a:endParaRPr lang="en-US" dirty="0"/>
          </a:p>
        </p:txBody>
      </p:sp>
      <p:sp>
        <p:nvSpPr>
          <p:cNvPr id="2355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3657600" cy="5668963"/>
          </a:xfrm>
        </p:spPr>
        <p:txBody>
          <a:bodyPr/>
          <a:lstStyle/>
          <a:p>
            <a:r>
              <a:rPr lang="en-US" dirty="0" smtClean="0"/>
              <a:t>Small villages and farms</a:t>
            </a:r>
          </a:p>
          <a:p>
            <a:r>
              <a:rPr lang="en-US" dirty="0" smtClean="0"/>
              <a:t>Religion connected them</a:t>
            </a:r>
          </a:p>
          <a:p>
            <a:endParaRPr lang="en-US" dirty="0" smtClean="0"/>
          </a:p>
          <a:p>
            <a:r>
              <a:rPr lang="en-US" dirty="0" smtClean="0"/>
              <a:t>Organized towns</a:t>
            </a:r>
          </a:p>
          <a:p>
            <a:pPr lvl="1"/>
            <a:r>
              <a:rPr lang="en-US" dirty="0" smtClean="0"/>
              <a:t>Militia</a:t>
            </a:r>
          </a:p>
          <a:p>
            <a:pPr lvl="1"/>
            <a:r>
              <a:rPr lang="en-US" dirty="0" smtClean="0"/>
              <a:t>Each family got land </a:t>
            </a:r>
          </a:p>
          <a:p>
            <a:pPr lvl="1"/>
            <a:r>
              <a:rPr lang="en-US" dirty="0" smtClean="0"/>
              <a:t>Education: Bible</a:t>
            </a:r>
          </a:p>
          <a:p>
            <a:pPr lvl="2"/>
            <a:r>
              <a:rPr lang="en-US" dirty="0" smtClean="0"/>
              <a:t>Harvard 1636</a:t>
            </a:r>
          </a:p>
          <a:p>
            <a:endParaRPr lang="en-US" dirty="0" smtClean="0"/>
          </a:p>
          <a:p>
            <a:r>
              <a:rPr lang="en-US" dirty="0" smtClean="0"/>
              <a:t>Limited Democracy in church and gov</a:t>
            </a:r>
          </a:p>
          <a:p>
            <a:endParaRPr lang="en-US" dirty="0" smtClean="0"/>
          </a:p>
        </p:txBody>
      </p:sp>
      <p:sp>
        <p:nvSpPr>
          <p:cNvPr id="23555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23556" name="Picture 2" descr="http://top10latest.com/wp-content/uploads/2011/08/Harvard-Colle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371600"/>
            <a:ext cx="441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33800" cy="11731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Half Way Cov and Witches</a:t>
            </a:r>
            <a:endParaRPr lang="en-US" dirty="0"/>
          </a:p>
        </p:txBody>
      </p:sp>
      <p:sp>
        <p:nvSpPr>
          <p:cNvPr id="24578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24579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457200"/>
            <a:ext cx="4419600" cy="6172200"/>
          </a:xfrm>
        </p:spPr>
        <p:txBody>
          <a:bodyPr/>
          <a:lstStyle/>
          <a:p>
            <a:r>
              <a:rPr lang="en-US" dirty="0" smtClean="0"/>
              <a:t>Preachers worry losing faith</a:t>
            </a:r>
          </a:p>
          <a:p>
            <a:endParaRPr lang="en-US" dirty="0" smtClean="0"/>
          </a:p>
          <a:p>
            <a:r>
              <a:rPr lang="en-US" dirty="0" smtClean="0"/>
              <a:t>Preach Jeremiads</a:t>
            </a:r>
          </a:p>
          <a:p>
            <a:pPr lvl="1"/>
            <a:r>
              <a:rPr lang="en-US" dirty="0" smtClean="0"/>
              <a:t>Sermons that scolded parishioners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Seeing a decline in conversions</a:t>
            </a:r>
          </a:p>
          <a:p>
            <a:endParaRPr lang="en-US" dirty="0" smtClean="0"/>
          </a:p>
          <a:p>
            <a:r>
              <a:rPr lang="en-US" dirty="0" smtClean="0"/>
              <a:t>Needed new way to get people in the fold</a:t>
            </a:r>
          </a:p>
          <a:p>
            <a:endParaRPr lang="en-US" dirty="0" smtClean="0"/>
          </a:p>
        </p:txBody>
      </p:sp>
      <p:pic>
        <p:nvPicPr>
          <p:cNvPr id="24580" name="Picture 2" descr="http://cdn.dipity.com/uploads/events/6ab61408f04d00af5792f49d6fd89f90_1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32575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Baptism, but not full membership to non converted </a:t>
            </a:r>
            <a:r>
              <a:rPr lang="en-US" dirty="0" smtClean="0"/>
              <a:t>children</a:t>
            </a:r>
          </a:p>
          <a:p>
            <a:endParaRPr lang="en-US" dirty="0"/>
          </a:p>
          <a:p>
            <a:r>
              <a:rPr lang="en-US" dirty="0" smtClean="0"/>
              <a:t>The line of elect and </a:t>
            </a:r>
            <a:r>
              <a:rPr lang="en-US" dirty="0" smtClean="0"/>
              <a:t>blurred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Gave women more presence in church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://image.slidesharecdn.com/apushcolonialamericanlife2011-121002123520-phpapp02/95/apush-colonial-americanlife2011-16-728.jpg?cb=13491816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114800"/>
            <a:ext cx="3657599" cy="2743200"/>
          </a:xfrm>
          <a:prstGeom prst="rect">
            <a:avLst/>
          </a:prstGeom>
          <a:noFill/>
        </p:spPr>
      </p:pic>
      <p:pic>
        <p:nvPicPr>
          <p:cNvPr id="5124" name="Picture 4" descr="http://memecrunch.com/meme/9HYY9/half-way-covenant/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685800"/>
            <a:ext cx="4762500" cy="3467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852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3200400" y="304800"/>
            <a:ext cx="3657600" cy="1173163"/>
          </a:xfrm>
        </p:spPr>
        <p:txBody>
          <a:bodyPr/>
          <a:lstStyle/>
          <a:p>
            <a:r>
              <a:rPr lang="en-US" dirty="0" smtClean="0">
                <a:hlinkClick r:id="rId2" action="ppaction://hlinkfile"/>
              </a:rPr>
              <a:t>witch</a:t>
            </a:r>
            <a:endParaRPr lang="en-US" dirty="0" smtClean="0"/>
          </a:p>
        </p:txBody>
      </p:sp>
      <p:sp>
        <p:nvSpPr>
          <p:cNvPr id="2560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3657600" cy="5668963"/>
          </a:xfrm>
        </p:spPr>
        <p:txBody>
          <a:bodyPr/>
          <a:lstStyle/>
          <a:p>
            <a:r>
              <a:rPr lang="en-US" dirty="0" smtClean="0"/>
              <a:t>Salem MA</a:t>
            </a:r>
          </a:p>
          <a:p>
            <a:r>
              <a:rPr lang="en-US" dirty="0" smtClean="0"/>
              <a:t>Witch hunt</a:t>
            </a:r>
          </a:p>
          <a:p>
            <a:r>
              <a:rPr lang="en-US" dirty="0" smtClean="0"/>
              <a:t>20 dead</a:t>
            </a:r>
          </a:p>
          <a:p>
            <a:r>
              <a:rPr lang="en-US" dirty="0" smtClean="0"/>
              <a:t>Common in Europe</a:t>
            </a:r>
          </a:p>
          <a:p>
            <a:r>
              <a:rPr lang="en-US" dirty="0" smtClean="0"/>
              <a:t>City vs. farmland</a:t>
            </a:r>
          </a:p>
          <a:p>
            <a:r>
              <a:rPr lang="en-US" dirty="0" smtClean="0"/>
              <a:t>1693 Gov. forbid</a:t>
            </a:r>
          </a:p>
          <a:p>
            <a:r>
              <a:rPr lang="en-US" dirty="0" smtClean="0"/>
              <a:t>20 years later, the witches forgiven</a:t>
            </a:r>
          </a:p>
          <a:p>
            <a:r>
              <a:rPr lang="en-US" sz="1100" dirty="0">
                <a:hlinkClick r:id="rId3"/>
              </a:rPr>
              <a:t>https://</a:t>
            </a:r>
            <a:r>
              <a:rPr lang="en-US" sz="1100" dirty="0" smtClean="0">
                <a:hlinkClick r:id="rId3"/>
              </a:rPr>
              <a:t>www.youtube.com/watch?v=3MmV42tUjfs</a:t>
            </a:r>
            <a:endParaRPr lang="en-US" sz="1100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sz="1100" dirty="0">
                <a:hlinkClick r:id="rId4"/>
              </a:rPr>
              <a:t>https://</a:t>
            </a:r>
            <a:r>
              <a:rPr lang="en-US" sz="1100" dirty="0" smtClean="0">
                <a:hlinkClick r:id="rId4"/>
              </a:rPr>
              <a:t>www.youtube.com/watch?v=fB1OWwFTZ8U</a:t>
            </a:r>
            <a:endParaRPr lang="en-US" sz="1100" dirty="0" smtClean="0"/>
          </a:p>
          <a:p>
            <a:endParaRPr lang="en-US" sz="1100" dirty="0" smtClean="0"/>
          </a:p>
        </p:txBody>
      </p:sp>
      <p:sp>
        <p:nvSpPr>
          <p:cNvPr id="25603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25604" name="Picture 2" descr="http://www.eyewitnesstohistory.com/images/salem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14478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10969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Unhealthy Chesapeake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038600" cy="5897563"/>
          </a:xfrm>
        </p:spPr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FIRST: NOT AN EASY LIFE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Malaria, Typhoid and Dysentery…Oh MY!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½ of people in VG did not see 20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Slow growth, single men, few women…do the math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</p:txBody>
      </p:sp>
      <p:pic>
        <p:nvPicPr>
          <p:cNvPr id="14340" name="Picture 2" descr="http://3.bp.blogspot.com/_tWqTtK72A2I/TEXHQCqHjcI/AAAAAAAAJD8/7FakZLjLEec/S660/bay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52600"/>
            <a:ext cx="401161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81400" cy="11731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New England way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304800"/>
            <a:ext cx="4648200" cy="6324600"/>
          </a:xfrm>
        </p:spPr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Work ethic drove the NE </a:t>
            </a:r>
            <a:r>
              <a:rPr lang="en-US" dirty="0" smtClean="0"/>
              <a:t>colonies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Less ethnically </a:t>
            </a:r>
            <a:r>
              <a:rPr lang="en-US" dirty="0" smtClean="0"/>
              <a:t>mixed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Tough weather, but good </a:t>
            </a:r>
            <a:r>
              <a:rPr lang="en-US" dirty="0" smtClean="0"/>
              <a:t>soil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Different crops then south, slavery not profitable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420624" lvl="0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>
                <a:solidFill>
                  <a:prstClr val="white"/>
                </a:solidFill>
              </a:rPr>
              <a:t>They had impact on land, and land impacted them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</p:txBody>
      </p:sp>
      <p:pic>
        <p:nvPicPr>
          <p:cNvPr id="26628" name="Picture 2" descr="http://t2.gstatic.com/images?q=tbn:ANd9GcRK47nc-bZoDCPiAn5LSr9PZiGzoZmboqVufnor3FCSQL_3ivUa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1600200"/>
            <a:ext cx="404018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609600"/>
            <a:ext cx="3657600" cy="5516563"/>
          </a:xfrm>
        </p:spPr>
        <p:txBody>
          <a:bodyPr/>
          <a:lstStyle/>
          <a:p>
            <a:pPr marL="420624" lvl="0" indent="-384048" fontAlgn="auto">
              <a:spcAft>
                <a:spcPts val="0"/>
              </a:spcAft>
              <a:buClr>
                <a:srgbClr val="6EA0B0"/>
              </a:buClr>
              <a:buFont typeface="Wingdings 2"/>
              <a:buChar char=""/>
              <a:defRPr/>
            </a:pPr>
            <a:r>
              <a:rPr lang="en-US" sz="2400" dirty="0" smtClean="0">
                <a:solidFill>
                  <a:prstClr val="white"/>
                </a:solidFill>
              </a:rPr>
              <a:t>Definition of Land: Own </a:t>
            </a:r>
            <a:r>
              <a:rPr lang="en-US" sz="2400" dirty="0">
                <a:solidFill>
                  <a:prstClr val="white"/>
                </a:solidFill>
              </a:rPr>
              <a:t>vs. Use </a:t>
            </a:r>
            <a:r>
              <a:rPr lang="en-US" sz="2400" dirty="0" smtClean="0">
                <a:solidFill>
                  <a:prstClr val="white"/>
                </a:solidFill>
              </a:rPr>
              <a:t>=battle </a:t>
            </a:r>
            <a:r>
              <a:rPr lang="en-US" sz="2400" dirty="0">
                <a:solidFill>
                  <a:prstClr val="white"/>
                </a:solidFill>
              </a:rPr>
              <a:t>with </a:t>
            </a:r>
            <a:r>
              <a:rPr lang="en-US" sz="2400" dirty="0" smtClean="0">
                <a:solidFill>
                  <a:prstClr val="white"/>
                </a:solidFill>
              </a:rPr>
              <a:t>Natives</a:t>
            </a:r>
          </a:p>
          <a:p>
            <a:pPr marL="420624" lvl="0" indent="-384048" fontAlgn="auto">
              <a:spcAft>
                <a:spcPts val="0"/>
              </a:spcAft>
              <a:buClr>
                <a:srgbClr val="6EA0B0"/>
              </a:buClr>
              <a:buFont typeface="Wingdings 2"/>
              <a:buChar char=""/>
              <a:defRPr/>
            </a:pPr>
            <a:endParaRPr lang="en-US" sz="2400" dirty="0">
              <a:solidFill>
                <a:prstClr val="white"/>
              </a:solidFill>
            </a:endParaRPr>
          </a:p>
          <a:p>
            <a:pPr marL="420624" lvl="0" indent="-384048" fontAlgn="auto">
              <a:spcAft>
                <a:spcPts val="0"/>
              </a:spcAft>
              <a:buClr>
                <a:srgbClr val="6EA0B0"/>
              </a:buClr>
              <a:buFont typeface="Wingdings 2"/>
              <a:buChar char=""/>
              <a:defRPr/>
            </a:pPr>
            <a:r>
              <a:rPr lang="en-US" sz="2400" dirty="0">
                <a:solidFill>
                  <a:prstClr val="white"/>
                </a:solidFill>
              </a:rPr>
              <a:t>English brought animals that had </a:t>
            </a:r>
            <a:r>
              <a:rPr lang="en-US" sz="2400" dirty="0" smtClean="0">
                <a:solidFill>
                  <a:prstClr val="white"/>
                </a:solidFill>
              </a:rPr>
              <a:t>impact</a:t>
            </a:r>
          </a:p>
          <a:p>
            <a:pPr marL="420624" lvl="0" indent="-384048" fontAlgn="auto">
              <a:spcAft>
                <a:spcPts val="0"/>
              </a:spcAft>
              <a:buClr>
                <a:srgbClr val="6EA0B0"/>
              </a:buClr>
              <a:buFont typeface="Wingdings 2"/>
              <a:buChar char=""/>
              <a:defRPr/>
            </a:pPr>
            <a:endParaRPr lang="en-US" sz="2400" dirty="0">
              <a:solidFill>
                <a:prstClr val="white"/>
              </a:solidFill>
            </a:endParaRPr>
          </a:p>
          <a:p>
            <a:pPr marL="420624" lvl="0" indent="-384048" fontAlgn="auto">
              <a:spcAft>
                <a:spcPts val="0"/>
              </a:spcAft>
              <a:buClr>
                <a:srgbClr val="6EA0B0"/>
              </a:buClr>
              <a:buFont typeface="Wingdings 2"/>
              <a:buChar char=""/>
              <a:defRPr/>
            </a:pPr>
            <a:r>
              <a:rPr lang="en-US" sz="2400" dirty="0">
                <a:solidFill>
                  <a:prstClr val="white"/>
                </a:solidFill>
              </a:rPr>
              <a:t>Shipbuilders and traders</a:t>
            </a:r>
          </a:p>
          <a:p>
            <a:pPr marL="420624" lvl="0" indent="-384048" fontAlgn="auto">
              <a:spcAft>
                <a:spcPts val="0"/>
              </a:spcAft>
              <a:buClr>
                <a:srgbClr val="6EA0B0"/>
              </a:buClr>
              <a:buFont typeface="Wingdings 2"/>
              <a:buChar char=""/>
              <a:defRPr/>
            </a:pPr>
            <a:r>
              <a:rPr lang="en-US" sz="2400" dirty="0" smtClean="0">
                <a:solidFill>
                  <a:prstClr val="white"/>
                </a:solidFill>
              </a:rPr>
              <a:t>Fisherman</a:t>
            </a:r>
          </a:p>
          <a:p>
            <a:pPr marL="420624" lvl="0" indent="-384048" fontAlgn="auto">
              <a:spcAft>
                <a:spcPts val="0"/>
              </a:spcAft>
              <a:buClr>
                <a:srgbClr val="6EA0B0"/>
              </a:buClr>
              <a:buFont typeface="Wingdings 2"/>
              <a:buChar char=""/>
              <a:defRPr/>
            </a:pPr>
            <a:endParaRPr lang="en-US" sz="2400" dirty="0">
              <a:solidFill>
                <a:prstClr val="white"/>
              </a:solidFill>
            </a:endParaRPr>
          </a:p>
          <a:p>
            <a:pPr marL="420624" lvl="0" indent="-384048" fontAlgn="auto">
              <a:spcAft>
                <a:spcPts val="0"/>
              </a:spcAft>
              <a:buClr>
                <a:srgbClr val="6EA0B0"/>
              </a:buClr>
              <a:buFont typeface="Wingdings 2"/>
              <a:buChar char=""/>
              <a:defRPr/>
            </a:pPr>
            <a:r>
              <a:rPr lang="en-US" sz="2400" dirty="0">
                <a:solidFill>
                  <a:prstClr val="white"/>
                </a:solidFill>
              </a:rPr>
              <a:t>Yankee Ingenuity spread across country</a:t>
            </a:r>
          </a:p>
          <a:p>
            <a:endParaRPr lang="en-US" dirty="0"/>
          </a:p>
        </p:txBody>
      </p:sp>
      <p:pic>
        <p:nvPicPr>
          <p:cNvPr id="2050" name="Picture 2" descr="http://7thgradehumanities.weebly.com/uploads/1/7/2/7/17278894/5156343.png?3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267200"/>
            <a:ext cx="3733800" cy="2419351"/>
          </a:xfrm>
          <a:prstGeom prst="rect">
            <a:avLst/>
          </a:prstGeom>
          <a:noFill/>
        </p:spPr>
      </p:pic>
      <p:pic>
        <p:nvPicPr>
          <p:cNvPr id="2052" name="Picture 4" descr="http://traveltips.usatoday.com/DM-Resize/photos.demandstudios.com/getty/article/78/44/92822037_XS.jpg?w=560&amp;h=560&amp;keep_ratio=1&amp;webp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14400"/>
            <a:ext cx="3810000" cy="292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505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114800" y="274638"/>
            <a:ext cx="3810000" cy="944562"/>
          </a:xfrm>
        </p:spPr>
        <p:txBody>
          <a:bodyPr/>
          <a:lstStyle/>
          <a:p>
            <a:r>
              <a:rPr lang="en-US" dirty="0" smtClean="0"/>
              <a:t>Early Settlers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"/>
            <a:ext cx="3657600" cy="5821363"/>
          </a:xfrm>
        </p:spPr>
        <p:txBody>
          <a:bodyPr>
            <a:normAutofit fontScale="925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Schedules set by sun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Agriculture economy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Women limited to inside work, men outside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Simple, but better then if they lived in England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Some class issues, but since most in same boat, more equal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Nature made everyone equal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  <p:pic>
        <p:nvPicPr>
          <p:cNvPr id="27652" name="Picture 2" descr="http://www.mckieroth.com/images/saltb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0063" y="990600"/>
            <a:ext cx="4833937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20624" lvl="0" indent="-384048" fontAlgn="auto">
              <a:spcAft>
                <a:spcPts val="0"/>
              </a:spcAft>
              <a:buClr>
                <a:srgbClr val="6EA0B0"/>
              </a:buClr>
              <a:buFont typeface="Wingdings 2"/>
              <a:buChar char=""/>
              <a:defRPr/>
            </a:pPr>
            <a:r>
              <a:rPr lang="en-US" sz="2000" dirty="0">
                <a:solidFill>
                  <a:prstClr val="white"/>
                </a:solidFill>
              </a:rPr>
              <a:t>Harder on women</a:t>
            </a:r>
          </a:p>
          <a:p>
            <a:pPr marL="420624" lvl="0" indent="-384048" fontAlgn="auto">
              <a:spcAft>
                <a:spcPts val="0"/>
              </a:spcAft>
              <a:buClr>
                <a:srgbClr val="6EA0B0"/>
              </a:buClr>
              <a:buFont typeface="Wingdings 2"/>
              <a:buChar char=""/>
              <a:defRPr/>
            </a:pPr>
            <a:r>
              <a:rPr lang="en-US" sz="2000" dirty="0">
                <a:solidFill>
                  <a:prstClr val="white"/>
                </a:solidFill>
              </a:rPr>
              <a:t>Slow growth, immigration</a:t>
            </a:r>
          </a:p>
          <a:p>
            <a:pPr marL="420624" lvl="0" indent="-384048" fontAlgn="auto">
              <a:spcAft>
                <a:spcPts val="0"/>
              </a:spcAft>
              <a:buClr>
                <a:srgbClr val="6EA0B0"/>
              </a:buClr>
              <a:buFont typeface="Wingdings 2"/>
              <a:buChar char=""/>
              <a:defRPr/>
            </a:pPr>
            <a:r>
              <a:rPr lang="en-US" sz="2000" dirty="0">
                <a:solidFill>
                  <a:prstClr val="white"/>
                </a:solidFill>
              </a:rPr>
              <a:t>Eligible women did not remain single long</a:t>
            </a:r>
          </a:p>
          <a:p>
            <a:pPr marL="420624" lvl="0" indent="-384048" fontAlgn="auto">
              <a:spcAft>
                <a:spcPts val="0"/>
              </a:spcAft>
              <a:buClr>
                <a:srgbClr val="6EA0B0"/>
              </a:buClr>
              <a:buFont typeface="Wingdings 2"/>
              <a:buChar char=""/>
              <a:defRPr/>
            </a:pPr>
            <a:r>
              <a:rPr lang="en-US" sz="2000" dirty="0">
                <a:solidFill>
                  <a:prstClr val="white"/>
                </a:solidFill>
              </a:rPr>
              <a:t>Families fragile, hard to find mate, hard not to die</a:t>
            </a:r>
          </a:p>
          <a:p>
            <a:pPr marL="420624" lvl="0" indent="-384048" fontAlgn="auto">
              <a:spcAft>
                <a:spcPts val="0"/>
              </a:spcAft>
              <a:buClr>
                <a:srgbClr val="6EA0B0"/>
              </a:buClr>
              <a:buFont typeface="Wingdings 2"/>
              <a:buChar char=""/>
              <a:defRPr/>
            </a:pPr>
            <a:r>
              <a:rPr lang="en-US" sz="2000" dirty="0">
                <a:solidFill>
                  <a:prstClr val="white"/>
                </a:solidFill>
              </a:rPr>
              <a:t>Lots of unmarried mothers</a:t>
            </a:r>
          </a:p>
          <a:p>
            <a:pPr marL="420624" lvl="0" indent="-384048" fontAlgn="auto">
              <a:spcAft>
                <a:spcPts val="0"/>
              </a:spcAft>
              <a:buClr>
                <a:srgbClr val="6EA0B0"/>
              </a:buClr>
              <a:buFont typeface="Wingdings 2"/>
              <a:buChar char=""/>
              <a:defRPr/>
            </a:pPr>
            <a:endParaRPr lang="en-US" sz="2000" dirty="0">
              <a:solidFill>
                <a:prstClr val="white"/>
              </a:solidFill>
            </a:endParaRPr>
          </a:p>
          <a:p>
            <a:pPr marL="420624" lvl="0" indent="-384048" fontAlgn="auto">
              <a:spcAft>
                <a:spcPts val="0"/>
              </a:spcAft>
              <a:buClr>
                <a:srgbClr val="6EA0B0"/>
              </a:buClr>
              <a:buFont typeface="Wingdings 2"/>
              <a:buChar char=""/>
              <a:defRPr/>
            </a:pPr>
            <a:r>
              <a:rPr lang="en-US" sz="2000" dirty="0">
                <a:solidFill>
                  <a:prstClr val="white"/>
                </a:solidFill>
              </a:rPr>
              <a:t>THEN</a:t>
            </a:r>
          </a:p>
          <a:p>
            <a:pPr marL="420624" lvl="0" indent="-384048" fontAlgn="auto">
              <a:spcAft>
                <a:spcPts val="0"/>
              </a:spcAft>
              <a:buClr>
                <a:srgbClr val="6EA0B0"/>
              </a:buClr>
              <a:buFont typeface="Wingdings 2"/>
              <a:buChar char=""/>
              <a:defRPr/>
            </a:pPr>
            <a:r>
              <a:rPr lang="en-US" sz="2000" dirty="0">
                <a:solidFill>
                  <a:prstClr val="white"/>
                </a:solidFill>
              </a:rPr>
              <a:t>Eventually began to survive</a:t>
            </a:r>
          </a:p>
          <a:p>
            <a:pPr marL="420624" lvl="0" indent="-384048" fontAlgn="auto">
              <a:spcAft>
                <a:spcPts val="0"/>
              </a:spcAft>
              <a:buClr>
                <a:srgbClr val="6EA0B0"/>
              </a:buClr>
              <a:buFont typeface="Wingdings 2"/>
              <a:buChar char=""/>
              <a:defRPr/>
            </a:pPr>
            <a:r>
              <a:rPr lang="en-US" sz="2000" dirty="0">
                <a:solidFill>
                  <a:prstClr val="white"/>
                </a:solidFill>
              </a:rPr>
              <a:t>More women =families</a:t>
            </a:r>
          </a:p>
          <a:p>
            <a:pPr marL="420624" lvl="0" indent="-384048" fontAlgn="auto">
              <a:spcAft>
                <a:spcPts val="0"/>
              </a:spcAft>
              <a:buClr>
                <a:srgbClr val="6EA0B0"/>
              </a:buClr>
              <a:buFont typeface="Wingdings 2"/>
              <a:buChar char=""/>
              <a:defRPr/>
            </a:pPr>
            <a:r>
              <a:rPr lang="en-US" sz="2000" dirty="0">
                <a:solidFill>
                  <a:prstClr val="white"/>
                </a:solidFill>
              </a:rPr>
              <a:t>VG and Maryland in top three pops by 18</a:t>
            </a:r>
            <a:r>
              <a:rPr lang="en-US" sz="2000" baseline="30000" dirty="0">
                <a:solidFill>
                  <a:prstClr val="white"/>
                </a:solidFill>
              </a:rPr>
              <a:t>th</a:t>
            </a:r>
            <a:r>
              <a:rPr lang="en-US" sz="2000" dirty="0">
                <a:solidFill>
                  <a:prstClr val="white"/>
                </a:solidFill>
              </a:rPr>
              <a:t> century</a:t>
            </a:r>
          </a:p>
          <a:p>
            <a:endParaRPr lang="en-US" dirty="0"/>
          </a:p>
        </p:txBody>
      </p:sp>
      <p:pic>
        <p:nvPicPr>
          <p:cNvPr id="18434" name="Picture 2" descr="http://3.bp.blogspot.com/_CvDCiEFbNy8/SaQF3OpAEBI/AAAAAAAAGEg/l_VfywT2ogc/s400/1679+2+att+Thomas+Smith+1650-1691+Mrs.+Richard+Patteshall+Martha+Woody+and+Child++M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368046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663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800600" y="274638"/>
            <a:ext cx="3886200" cy="1173162"/>
          </a:xfrm>
        </p:spPr>
        <p:txBody>
          <a:bodyPr/>
          <a:lstStyle/>
          <a:p>
            <a:r>
              <a:rPr lang="en-US" dirty="0" smtClean="0"/>
              <a:t>Stinking Weed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1000"/>
            <a:ext cx="4038600" cy="5745163"/>
          </a:xfrm>
        </p:spPr>
        <p:txBody>
          <a:bodyPr/>
          <a:lstStyle/>
          <a:p>
            <a:r>
              <a:rPr lang="en-US" dirty="0" smtClean="0"/>
              <a:t>Ches. Perfect for Tobacco</a:t>
            </a:r>
          </a:p>
          <a:p>
            <a:pPr lvl="1"/>
            <a:r>
              <a:rPr lang="en-US" dirty="0" smtClean="0"/>
              <a:t>Took toll on soil</a:t>
            </a:r>
          </a:p>
          <a:p>
            <a:pPr lvl="1"/>
            <a:r>
              <a:rPr lang="en-US" dirty="0" smtClean="0"/>
              <a:t>Always need new land</a:t>
            </a:r>
          </a:p>
          <a:p>
            <a:pPr lvl="1"/>
            <a:r>
              <a:rPr lang="en-US" dirty="0" smtClean="0"/>
              <a:t>Aggravated Natives</a:t>
            </a:r>
          </a:p>
          <a:p>
            <a:pPr lvl="1"/>
            <a:r>
              <a:rPr lang="en-US" dirty="0" smtClean="0"/>
              <a:t>Prices fell due to overproduction</a:t>
            </a:r>
          </a:p>
          <a:p>
            <a:pPr lvl="1"/>
            <a:r>
              <a:rPr lang="en-US" dirty="0" smtClean="0"/>
              <a:t>Answer, make more?</a:t>
            </a:r>
          </a:p>
          <a:p>
            <a:endParaRPr lang="en-US" dirty="0" smtClean="0"/>
          </a:p>
          <a:p>
            <a:r>
              <a:rPr lang="en-US" dirty="0" smtClean="0"/>
              <a:t>More Tab. =more labor</a:t>
            </a:r>
          </a:p>
          <a:p>
            <a:endParaRPr lang="en-US" dirty="0" smtClean="0"/>
          </a:p>
          <a:p>
            <a:r>
              <a:rPr lang="en-US" dirty="0" smtClean="0"/>
              <a:t>Families too slow to grow, Natives die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5363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15364" name="Picture 2" descr="http://www.virginiamemory.com/docs/tobacco-counterbl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43000"/>
            <a:ext cx="39909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11731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Headright System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16387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228600"/>
            <a:ext cx="3657600" cy="5897563"/>
          </a:xfrm>
        </p:spPr>
        <p:txBody>
          <a:bodyPr/>
          <a:lstStyle/>
          <a:p>
            <a:r>
              <a:rPr lang="en-US" dirty="0" smtClean="0"/>
              <a:t>If you pay passage, 50 acres</a:t>
            </a:r>
          </a:p>
          <a:p>
            <a:pPr lvl="1"/>
            <a:r>
              <a:rPr lang="en-US" dirty="0" smtClean="0"/>
              <a:t>7 yrs service</a:t>
            </a:r>
          </a:p>
          <a:p>
            <a:pPr lvl="1"/>
            <a:r>
              <a:rPr lang="en-US" dirty="0" smtClean="0"/>
              <a:t>100000 by 1700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At first pretty good system, but failed over time</a:t>
            </a:r>
          </a:p>
          <a:p>
            <a:endParaRPr lang="en-US" dirty="0" smtClean="0"/>
          </a:p>
          <a:p>
            <a:r>
              <a:rPr lang="en-US" dirty="0" smtClean="0"/>
              <a:t>Even when released, if have no money, have to work for master for bad wages</a:t>
            </a:r>
          </a:p>
        </p:txBody>
      </p:sp>
      <p:pic>
        <p:nvPicPr>
          <p:cNvPr id="16388" name="Picture 2" descr="http://www.hinesfamily1650.com/images/baconsrebell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3429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33800" cy="10969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Bacons Rebellion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304800"/>
            <a:ext cx="3657600" cy="5821363"/>
          </a:xfrm>
        </p:spPr>
        <p:txBody>
          <a:bodyPr>
            <a:normAutofit fontScale="77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 smtClean="0"/>
              <a:t>After a while a lot of poor freemen were wandering the roads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sz="20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 smtClean="0"/>
              <a:t>1670 VG disenfranchised them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sz="20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 smtClean="0"/>
              <a:t>1676 1000 revolted led by Bacon, 29 yrs old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sz="20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 smtClean="0"/>
              <a:t>Resented Berkley’s friendly policy with Natives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sz="20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 smtClean="0"/>
              <a:t>Bacon attacked Natives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sz="20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 smtClean="0"/>
              <a:t>Chased Berkley from Jamestown, burned capital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sz="20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 smtClean="0"/>
              <a:t>Bacon suddenly died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sz="20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 smtClean="0"/>
              <a:t>23 hanged, Berkley called home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sz="20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 smtClean="0"/>
              <a:t>Woke up serious fear in the minds of upper class, needed new working class</a:t>
            </a:r>
          </a:p>
        </p:txBody>
      </p:sp>
      <p:pic>
        <p:nvPicPr>
          <p:cNvPr id="17412" name="Picture 2" descr="http://www.nps.gov/jame/historyculture/images/BaconReb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495800"/>
            <a:ext cx="27146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http://www.royalbaconsociety.com/blog/wp-content/uploads/2008/12/frying-bac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0"/>
            <a:ext cx="32591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274638"/>
            <a:ext cx="3810000" cy="10969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Colonial Slavery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"/>
            <a:ext cx="3657600" cy="5821363"/>
          </a:xfrm>
        </p:spPr>
        <p:txBody>
          <a:bodyPr>
            <a:no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1500" dirty="0" smtClean="0"/>
              <a:t>10 million Africans brought to New World in 3 centuries</a:t>
            </a:r>
          </a:p>
          <a:p>
            <a:pPr marL="723837" lvl="1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1500" dirty="0" smtClean="0"/>
              <a:t>400,000 in US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sz="15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1500" dirty="0" smtClean="0"/>
              <a:t>1680s saw change, able to focus on profit</a:t>
            </a:r>
          </a:p>
          <a:p>
            <a:pPr marL="723837" lvl="1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1500" dirty="0" smtClean="0"/>
              <a:t>Post Bacon</a:t>
            </a:r>
          </a:p>
          <a:p>
            <a:pPr marL="723837" lvl="1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sz="15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sz="15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  <p:pic>
        <p:nvPicPr>
          <p:cNvPr id="18436" name="Picture 2" descr="http://www2.liu.edu/cwis/cwp/library/african/west/slave1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057400"/>
            <a:ext cx="4876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20624" lvl="0" indent="-384048" fontAlgn="auto">
              <a:spcAft>
                <a:spcPts val="0"/>
              </a:spcAft>
              <a:buClr>
                <a:srgbClr val="6EA0B0"/>
              </a:buClr>
              <a:buFont typeface="Wingdings 2"/>
              <a:buChar char=""/>
              <a:defRPr/>
            </a:pPr>
            <a:r>
              <a:rPr lang="en-US" sz="1800" dirty="0" smtClean="0">
                <a:solidFill>
                  <a:prstClr val="white"/>
                </a:solidFill>
              </a:rPr>
              <a:t>Until 1698 </a:t>
            </a:r>
            <a:r>
              <a:rPr lang="en-US" sz="1800" dirty="0">
                <a:solidFill>
                  <a:prstClr val="white"/>
                </a:solidFill>
              </a:rPr>
              <a:t>Royal African Company </a:t>
            </a:r>
            <a:r>
              <a:rPr lang="en-US" sz="1800" dirty="0" smtClean="0">
                <a:solidFill>
                  <a:prstClr val="white"/>
                </a:solidFill>
              </a:rPr>
              <a:t>= </a:t>
            </a:r>
            <a:r>
              <a:rPr lang="en-US" sz="1800" dirty="0">
                <a:solidFill>
                  <a:prstClr val="white"/>
                </a:solidFill>
              </a:rPr>
              <a:t>monopoly, </a:t>
            </a:r>
            <a:endParaRPr lang="en-US" sz="1800" dirty="0" smtClean="0">
              <a:solidFill>
                <a:prstClr val="white"/>
              </a:solidFill>
            </a:endParaRPr>
          </a:p>
          <a:p>
            <a:pPr marL="420624" lvl="0" indent="-384048" fontAlgn="auto">
              <a:spcAft>
                <a:spcPts val="0"/>
              </a:spcAft>
              <a:buClr>
                <a:srgbClr val="6EA0B0"/>
              </a:buClr>
              <a:buFont typeface="Wingdings 2"/>
              <a:buChar char=""/>
              <a:defRPr/>
            </a:pPr>
            <a:endParaRPr lang="en-US" sz="1800" dirty="0">
              <a:solidFill>
                <a:prstClr val="white"/>
              </a:solidFill>
            </a:endParaRPr>
          </a:p>
          <a:p>
            <a:pPr marL="420624" lvl="0" indent="-384048" fontAlgn="auto">
              <a:spcAft>
                <a:spcPts val="0"/>
              </a:spcAft>
              <a:buClr>
                <a:srgbClr val="6EA0B0"/>
              </a:buClr>
              <a:buFont typeface="Wingdings 2"/>
              <a:buChar char=""/>
              <a:defRPr/>
            </a:pPr>
            <a:r>
              <a:rPr lang="en-US" sz="1800" dirty="0" smtClean="0">
                <a:solidFill>
                  <a:prstClr val="white"/>
                </a:solidFill>
              </a:rPr>
              <a:t>Then  </a:t>
            </a:r>
            <a:r>
              <a:rPr lang="en-US" sz="1800" dirty="0">
                <a:solidFill>
                  <a:prstClr val="white"/>
                </a:solidFill>
              </a:rPr>
              <a:t>anyone with a ship could do business</a:t>
            </a:r>
          </a:p>
          <a:p>
            <a:pPr marL="723837" lvl="1" indent="-384048" fontAlgn="auto">
              <a:spcAft>
                <a:spcPts val="0"/>
              </a:spcAft>
              <a:buClr>
                <a:srgbClr val="6EA0B0"/>
              </a:buClr>
              <a:buFont typeface="Wingdings 2"/>
              <a:buChar char=""/>
              <a:defRPr/>
            </a:pPr>
            <a:r>
              <a:rPr lang="en-US" sz="1500" dirty="0">
                <a:solidFill>
                  <a:prstClr val="white"/>
                </a:solidFill>
              </a:rPr>
              <a:t>Rhode Islanders</a:t>
            </a:r>
          </a:p>
          <a:p>
            <a:pPr marL="723837" lvl="1" indent="-384048" fontAlgn="auto">
              <a:spcAft>
                <a:spcPts val="0"/>
              </a:spcAft>
              <a:buClr>
                <a:srgbClr val="6EA0B0"/>
              </a:buClr>
              <a:buFont typeface="Wingdings 2"/>
              <a:buChar char=""/>
              <a:defRPr/>
            </a:pPr>
            <a:r>
              <a:rPr lang="en-US" sz="1500" dirty="0">
                <a:solidFill>
                  <a:prstClr val="white"/>
                </a:solidFill>
              </a:rPr>
              <a:t>Most from West Coast of </a:t>
            </a:r>
            <a:r>
              <a:rPr lang="en-US" sz="1500" dirty="0" smtClean="0">
                <a:solidFill>
                  <a:prstClr val="white"/>
                </a:solidFill>
              </a:rPr>
              <a:t>Africa</a:t>
            </a:r>
          </a:p>
          <a:p>
            <a:pPr marL="723837" lvl="1" indent="-384048" fontAlgn="auto">
              <a:spcAft>
                <a:spcPts val="0"/>
              </a:spcAft>
              <a:buClr>
                <a:srgbClr val="6EA0B0"/>
              </a:buClr>
              <a:buFont typeface="Wingdings 2"/>
              <a:buChar char=""/>
              <a:defRPr/>
            </a:pPr>
            <a:endParaRPr lang="en-US" sz="1500" dirty="0" smtClean="0">
              <a:solidFill>
                <a:prstClr val="white"/>
              </a:solidFill>
            </a:endParaRPr>
          </a:p>
          <a:p>
            <a:pPr marL="723837" lvl="1" indent="-384048" fontAlgn="auto">
              <a:spcAft>
                <a:spcPts val="0"/>
              </a:spcAft>
              <a:buClr>
                <a:srgbClr val="6EA0B0"/>
              </a:buClr>
              <a:buFont typeface="Wingdings 2"/>
              <a:buChar char=""/>
              <a:defRPr/>
            </a:pPr>
            <a:endParaRPr lang="en-US" sz="1500" dirty="0">
              <a:solidFill>
                <a:prstClr val="white"/>
              </a:solidFill>
            </a:endParaRPr>
          </a:p>
          <a:p>
            <a:pPr marL="420624" lvl="0" indent="-384048" fontAlgn="auto">
              <a:spcAft>
                <a:spcPts val="0"/>
              </a:spcAft>
              <a:buClr>
                <a:srgbClr val="6EA0B0"/>
              </a:buClr>
              <a:buFont typeface="Wingdings 2"/>
              <a:buChar char=""/>
              <a:defRPr/>
            </a:pPr>
            <a:r>
              <a:rPr lang="en-US" sz="1800" dirty="0">
                <a:solidFill>
                  <a:prstClr val="white"/>
                </a:solidFill>
              </a:rPr>
              <a:t>Worst part was Middle Passage</a:t>
            </a:r>
          </a:p>
          <a:p>
            <a:pPr marL="420624" lvl="0" indent="-384048" fontAlgn="auto">
              <a:spcAft>
                <a:spcPts val="0"/>
              </a:spcAft>
              <a:buClr>
                <a:srgbClr val="6EA0B0"/>
              </a:buClr>
              <a:buFont typeface="Wingdings 2"/>
              <a:buChar char=""/>
              <a:defRPr/>
            </a:pPr>
            <a:r>
              <a:rPr lang="en-US" sz="1800" dirty="0">
                <a:solidFill>
                  <a:prstClr val="white"/>
                </a:solidFill>
              </a:rPr>
              <a:t>Ended on auction blocks</a:t>
            </a:r>
          </a:p>
          <a:p>
            <a:pPr marL="420624" lvl="0" indent="-384048" fontAlgn="auto">
              <a:spcAft>
                <a:spcPts val="0"/>
              </a:spcAft>
              <a:buClr>
                <a:srgbClr val="6EA0B0"/>
              </a:buClr>
              <a:buFont typeface="Wingdings 2"/>
              <a:buChar char=""/>
              <a:defRPr/>
            </a:pPr>
            <a:r>
              <a:rPr lang="en-US" sz="1800" dirty="0">
                <a:solidFill>
                  <a:prstClr val="white"/>
                </a:solidFill>
              </a:rPr>
              <a:t>Slave codes evolved to separate slaves and servants</a:t>
            </a:r>
          </a:p>
          <a:p>
            <a:pPr marL="420624" lvl="0" indent="-384048" fontAlgn="auto">
              <a:spcAft>
                <a:spcPts val="0"/>
              </a:spcAft>
              <a:buClr>
                <a:srgbClr val="6EA0B0"/>
              </a:buClr>
              <a:buFont typeface="Wingdings 2"/>
              <a:buChar char=""/>
              <a:defRPr/>
            </a:pPr>
            <a:r>
              <a:rPr lang="en-US" sz="1800" dirty="0">
                <a:solidFill>
                  <a:prstClr val="white"/>
                </a:solidFill>
              </a:rPr>
              <a:t>Began a systematic racism that still exists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 descr="http://www.recoveredhistories.org/images/passage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52400"/>
            <a:ext cx="3810000" cy="655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560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33800" cy="1325562"/>
          </a:xfrm>
        </p:spPr>
        <p:txBody>
          <a:bodyPr/>
          <a:lstStyle/>
          <a:p>
            <a:r>
              <a:rPr lang="en-US" dirty="0" smtClean="0"/>
              <a:t>Africans in US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19459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228600"/>
            <a:ext cx="4495800" cy="6553200"/>
          </a:xfrm>
        </p:spPr>
        <p:txBody>
          <a:bodyPr/>
          <a:lstStyle/>
          <a:p>
            <a:r>
              <a:rPr lang="en-US" dirty="0" smtClean="0"/>
              <a:t>Deep south worst (Carolina)</a:t>
            </a:r>
          </a:p>
          <a:p>
            <a:pPr lvl="1"/>
            <a:r>
              <a:rPr lang="en-US" dirty="0" smtClean="0"/>
              <a:t>Hardest work, had to  have constant new replacements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Chesapeake was a little more forgiving, but still not good</a:t>
            </a:r>
          </a:p>
          <a:p>
            <a:pPr lvl="2"/>
            <a:r>
              <a:rPr lang="en-US" dirty="0" smtClean="0"/>
              <a:t>Chance to see extended family</a:t>
            </a:r>
          </a:p>
          <a:p>
            <a:endParaRPr lang="en-US" dirty="0" smtClean="0"/>
          </a:p>
          <a:p>
            <a:r>
              <a:rPr lang="en-US" dirty="0" smtClean="0"/>
              <a:t>More women, led to growth by natural reproduction</a:t>
            </a:r>
          </a:p>
          <a:p>
            <a:r>
              <a:rPr lang="en-US" dirty="0" smtClean="0"/>
              <a:t>Creation of a slave culture</a:t>
            </a:r>
          </a:p>
          <a:p>
            <a:pPr lvl="1"/>
            <a:r>
              <a:rPr lang="en-US" dirty="0" smtClean="0"/>
              <a:t>Language, custom, religion</a:t>
            </a:r>
          </a:p>
        </p:txBody>
      </p:sp>
      <p:pic>
        <p:nvPicPr>
          <p:cNvPr id="19460" name="Picture 2" descr="http://www.history.com/images/media/slideshow/slavery-slave-life/slave-fami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396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1043</TotalTime>
  <Words>760</Words>
  <Application>Microsoft Office PowerPoint</Application>
  <PresentationFormat>On-screen Show (4:3)</PresentationFormat>
  <Paragraphs>205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Technic</vt:lpstr>
      <vt:lpstr>Chapter 4</vt:lpstr>
      <vt:lpstr>Unhealthy Chesapeake</vt:lpstr>
      <vt:lpstr>PowerPoint Presentation</vt:lpstr>
      <vt:lpstr>Stinking Weed</vt:lpstr>
      <vt:lpstr>Headright System</vt:lpstr>
      <vt:lpstr>Bacons Rebellion</vt:lpstr>
      <vt:lpstr>Colonial Slavery</vt:lpstr>
      <vt:lpstr>PowerPoint Presentation</vt:lpstr>
      <vt:lpstr>Africans in US</vt:lpstr>
      <vt:lpstr>PowerPoint Presentation</vt:lpstr>
      <vt:lpstr>Rebellions</vt:lpstr>
      <vt:lpstr>Southern Society</vt:lpstr>
      <vt:lpstr>PowerPoint Presentation</vt:lpstr>
      <vt:lpstr>New England Family</vt:lpstr>
      <vt:lpstr>PowerPoint Presentation</vt:lpstr>
      <vt:lpstr>Life in NE Town</vt:lpstr>
      <vt:lpstr>Half Way Cov and Witches</vt:lpstr>
      <vt:lpstr>PowerPoint Presentation</vt:lpstr>
      <vt:lpstr>witch</vt:lpstr>
      <vt:lpstr>New England way of Life</vt:lpstr>
      <vt:lpstr>PowerPoint Presentation</vt:lpstr>
      <vt:lpstr>Early Settlers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creator>Owner</dc:creator>
  <cp:lastModifiedBy>Windows User</cp:lastModifiedBy>
  <cp:revision>40</cp:revision>
  <dcterms:created xsi:type="dcterms:W3CDTF">2011-09-21T22:39:32Z</dcterms:created>
  <dcterms:modified xsi:type="dcterms:W3CDTF">2016-09-28T09:45:15Z</dcterms:modified>
</cp:coreProperties>
</file>