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96" r:id="rId7"/>
    <p:sldId id="261" r:id="rId8"/>
    <p:sldId id="262" r:id="rId9"/>
    <p:sldId id="263" r:id="rId10"/>
    <p:sldId id="264" r:id="rId11"/>
    <p:sldId id="298" r:id="rId12"/>
    <p:sldId id="265" r:id="rId13"/>
    <p:sldId id="266" r:id="rId14"/>
    <p:sldId id="293" r:id="rId15"/>
    <p:sldId id="267" r:id="rId16"/>
    <p:sldId id="268" r:id="rId17"/>
    <p:sldId id="269" r:id="rId18"/>
    <p:sldId id="300" r:id="rId19"/>
    <p:sldId id="270" r:id="rId20"/>
    <p:sldId id="271" r:id="rId21"/>
    <p:sldId id="272" r:id="rId22"/>
    <p:sldId id="273" r:id="rId23"/>
    <p:sldId id="292" r:id="rId24"/>
    <p:sldId id="274" r:id="rId25"/>
    <p:sldId id="275" r:id="rId26"/>
    <p:sldId id="278" r:id="rId27"/>
    <p:sldId id="279" r:id="rId28"/>
    <p:sldId id="280" r:id="rId29"/>
    <p:sldId id="299" r:id="rId30"/>
    <p:sldId id="295" r:id="rId31"/>
    <p:sldId id="281" r:id="rId32"/>
    <p:sldId id="282" r:id="rId33"/>
    <p:sldId id="283" r:id="rId34"/>
    <p:sldId id="284" r:id="rId35"/>
    <p:sldId id="285" r:id="rId36"/>
    <p:sldId id="288" r:id="rId37"/>
    <p:sldId id="290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7700-4DAB-4E24-8A8D-E2AE45060C63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5F0E7-2134-4C84-9B31-629047FA9F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CD510-66FF-4D57-B403-515C4933EBDB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97EDB-A63B-4868-91C1-51C431D424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62F6-7598-4BDF-8F7C-E396121953F7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0179-A17D-45E8-9BD0-F5A945134A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EF35-8718-4511-A0C5-595325C8E852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D6988-1087-4314-BAA7-10943AA166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ECE4C-3D5C-46C8-A1CA-3FB99325ADB7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A7FE0-628A-4832-8A31-73F601DBA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6D4A6-7847-457E-B3C0-9E449E4B0A03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D5A07-E8B5-405D-B52E-561FA7555E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61B54-191E-4D38-8A81-80C4BEA3FD90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CE60A-FB53-4DC1-93C2-EC127B4E35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9BC08-AF6C-4FDE-A7DE-EA7B8FDA43F6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3E08-D2ED-4884-8DA1-F12BEB6D5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EC05-87F4-44BA-BDEA-F7CF6CA36517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1B0E8-3EAF-434F-A3DD-3432DA564D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4DB64-F864-4066-BAB1-B734604C2E42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600A1-ED43-40A2-B984-1019F8B6E5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ED1FD-8D3A-4038-BA78-6AEBC1DDE8D7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8103-5493-4A76-8587-DDB0A151F4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72EBB4-9C9E-4353-9212-EA3CE324FECF}" type="datetimeFigureOut">
              <a:rPr lang="en-US"/>
              <a:pPr>
                <a:defRPr/>
              </a:pPr>
              <a:t>10/19/2017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A105C4-CD0E-4A50-A7B6-827726081E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pnCuwV29eBQ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KnPB37YB7I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_KnPB37YB7I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facebook.com/MrBettsClass/posts/948418795199800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youtube.com/watch?v=LBSuwa8mf9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t>Chapter 10 	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pPr eaLnBrk="1" hangingPunct="1"/>
            <a:r>
              <a:rPr lang="en-US"/>
              <a:t>New Ship of State</a:t>
            </a:r>
          </a:p>
        </p:txBody>
      </p:sp>
      <p:pic>
        <p:nvPicPr>
          <p:cNvPr id="13315" name="Picture 2" descr="http://2.bp.blogspot.com/_4YFhK87NXPE/SRTlX0gM-II/AAAAAAAAB5w/TZwRnG3WjeE/s400/americansta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249362"/>
          </a:xfrm>
        </p:spPr>
        <p:txBody>
          <a:bodyPr/>
          <a:lstStyle/>
          <a:p>
            <a:r>
              <a:rPr lang="en-US" sz="4200" dirty="0" smtClean="0"/>
              <a:t>Mutinous Moonshiners</a:t>
            </a:r>
            <a:endParaRPr lang="en-US" sz="4200" dirty="0"/>
          </a:p>
        </p:txBody>
      </p:sp>
      <p:sp>
        <p:nvSpPr>
          <p:cNvPr id="21506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21507" name="Rectangle 6"/>
          <p:cNvSpPr>
            <a:spLocks noGrp="1"/>
          </p:cNvSpPr>
          <p:nvPr>
            <p:ph type="body" sz="half" idx="2"/>
          </p:nvPr>
        </p:nvSpPr>
        <p:spPr>
          <a:xfrm>
            <a:off x="4267200" y="381000"/>
            <a:ext cx="4876800" cy="647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1794</a:t>
            </a:r>
          </a:p>
          <a:p>
            <a:pPr>
              <a:lnSpc>
                <a:spcPct val="90000"/>
              </a:lnSpc>
            </a:pPr>
            <a:r>
              <a:rPr lang="en-US" dirty="0"/>
              <a:t>SW Penn</a:t>
            </a:r>
          </a:p>
          <a:p>
            <a:pPr>
              <a:lnSpc>
                <a:spcPct val="90000"/>
              </a:lnSpc>
            </a:pPr>
            <a:r>
              <a:rPr lang="en-US" dirty="0"/>
              <a:t>Farmers hurt by tax</a:t>
            </a:r>
          </a:p>
          <a:p>
            <a:pPr>
              <a:lnSpc>
                <a:spcPct val="90000"/>
              </a:lnSpc>
            </a:pPr>
            <a:r>
              <a:rPr lang="en-US" dirty="0"/>
              <a:t>Torched buildings and tarred and feathered collectors</a:t>
            </a:r>
          </a:p>
          <a:p>
            <a:pPr>
              <a:lnSpc>
                <a:spcPct val="90000"/>
              </a:lnSpc>
            </a:pPr>
            <a:r>
              <a:rPr lang="en-US" dirty="0"/>
              <a:t>Tax collections come to a halt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21508" name="Picture 8" descr="image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913" y="1676400"/>
            <a:ext cx="403383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457200"/>
            <a:ext cx="3657600" cy="5668963"/>
          </a:xfrm>
        </p:spPr>
        <p:txBody>
          <a:bodyPr/>
          <a:lstStyle/>
          <a:p>
            <a:r>
              <a:rPr lang="en-US" dirty="0"/>
              <a:t>Washington summoned soldiers and led, Hamilton took last </a:t>
            </a:r>
            <a:r>
              <a:rPr lang="en-US" dirty="0" smtClean="0"/>
              <a:t>distance</a:t>
            </a:r>
          </a:p>
          <a:p>
            <a:endParaRPr lang="en-US" dirty="0"/>
          </a:p>
          <a:p>
            <a:r>
              <a:rPr lang="en-US" dirty="0"/>
              <a:t>Whiskey Boys </a:t>
            </a:r>
            <a:r>
              <a:rPr lang="en-US" dirty="0" smtClean="0"/>
              <a:t>dispersed</a:t>
            </a:r>
          </a:p>
          <a:p>
            <a:endParaRPr lang="en-US" dirty="0"/>
          </a:p>
          <a:p>
            <a:r>
              <a:rPr lang="en-US" dirty="0"/>
              <a:t>Federal Government showed would put down </a:t>
            </a:r>
            <a:r>
              <a:rPr lang="en-US" dirty="0" smtClean="0"/>
              <a:t>rebellions</a:t>
            </a:r>
          </a:p>
          <a:p>
            <a:endParaRPr lang="en-US" dirty="0"/>
          </a:p>
          <a:p>
            <a:r>
              <a:rPr lang="en-US" dirty="0"/>
              <a:t>Showed </a:t>
            </a:r>
            <a:r>
              <a:rPr lang="en-US" dirty="0" err="1"/>
              <a:t>gov</a:t>
            </a:r>
            <a:r>
              <a:rPr lang="en-US" dirty="0"/>
              <a:t> could work, TJ said brutal use of force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3505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5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73162"/>
          </a:xfrm>
        </p:spPr>
        <p:txBody>
          <a:bodyPr/>
          <a:lstStyle/>
          <a:p>
            <a:endParaRPr lang="en-US"/>
          </a:p>
        </p:txBody>
      </p:sp>
      <p:sp>
        <p:nvSpPr>
          <p:cNvPr id="22530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200"/>
          </a:p>
        </p:txBody>
      </p:sp>
      <p:sp>
        <p:nvSpPr>
          <p:cNvPr id="22531" name="Rectangle 6"/>
          <p:cNvSpPr>
            <a:spLocks noGrp="1"/>
          </p:cNvSpPr>
          <p:nvPr>
            <p:ph type="body" sz="half" idx="2"/>
          </p:nvPr>
        </p:nvSpPr>
        <p:spPr>
          <a:xfrm>
            <a:off x="4267200" y="381000"/>
            <a:ext cx="4495800" cy="5745163"/>
          </a:xfrm>
        </p:spPr>
        <p:txBody>
          <a:bodyPr/>
          <a:lstStyle/>
          <a:p>
            <a:r>
              <a:rPr lang="en-US" sz="2200" dirty="0"/>
              <a:t>Hamilton’s plan: cornerstone of America’s financial system</a:t>
            </a:r>
          </a:p>
          <a:p>
            <a:pPr lvl="1"/>
            <a:r>
              <a:rPr lang="en-US" sz="1800" dirty="0"/>
              <a:t>Strengthened the government politically as well as financially</a:t>
            </a:r>
          </a:p>
          <a:p>
            <a:pPr lvl="1"/>
            <a:r>
              <a:rPr lang="en-US" sz="2200" dirty="0"/>
              <a:t>Established strong credit</a:t>
            </a:r>
          </a:p>
          <a:p>
            <a:pPr lvl="1"/>
            <a:r>
              <a:rPr lang="en-US" sz="2200" dirty="0"/>
              <a:t>Loose Construction</a:t>
            </a:r>
          </a:p>
          <a:p>
            <a:pPr lvl="1"/>
            <a:r>
              <a:rPr lang="en-US" sz="2000" dirty="0"/>
              <a:t>Anticipated the Industrial Rev</a:t>
            </a:r>
          </a:p>
          <a:p>
            <a:pPr lvl="2"/>
            <a:r>
              <a:rPr lang="en-US" sz="1600" dirty="0"/>
              <a:t>Report on Manufacturers</a:t>
            </a:r>
          </a:p>
          <a:p>
            <a:pPr lvl="1"/>
            <a:endParaRPr lang="en-US" sz="1800" dirty="0"/>
          </a:p>
          <a:p>
            <a:r>
              <a:rPr lang="en-US" sz="2200" dirty="0"/>
              <a:t>BUT…..</a:t>
            </a:r>
          </a:p>
          <a:p>
            <a:r>
              <a:rPr lang="en-US" sz="2200" dirty="0"/>
              <a:t>Jefferson opposition emerged due to  encroachments on states rights</a:t>
            </a:r>
          </a:p>
          <a:p>
            <a:endParaRPr lang="en-US" sz="2200" dirty="0"/>
          </a:p>
          <a:p>
            <a:r>
              <a:rPr lang="en-US" sz="2200" dirty="0"/>
              <a:t>Created something new</a:t>
            </a:r>
          </a:p>
        </p:txBody>
      </p:sp>
      <p:pic>
        <p:nvPicPr>
          <p:cNvPr id="22532" name="Picture 8" descr="32983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6796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" descr="2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096962"/>
          </a:xfrm>
        </p:spPr>
        <p:txBody>
          <a:bodyPr/>
          <a:lstStyle/>
          <a:p>
            <a:r>
              <a:rPr lang="en-US" sz="4200" dirty="0"/>
              <a:t>Political Parties</a:t>
            </a:r>
          </a:p>
        </p:txBody>
      </p:sp>
      <p:sp>
        <p:nvSpPr>
          <p:cNvPr id="23554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23555" name="Rectangle 6"/>
          <p:cNvSpPr>
            <a:spLocks noGrp="1"/>
          </p:cNvSpPr>
          <p:nvPr>
            <p:ph type="body" sz="half" idx="2"/>
          </p:nvPr>
        </p:nvSpPr>
        <p:spPr>
          <a:xfrm>
            <a:off x="4267200" y="76200"/>
            <a:ext cx="4876800" cy="678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Founding fathers did not envision </a:t>
            </a:r>
            <a:r>
              <a:rPr lang="en-US" dirty="0" err="1"/>
              <a:t>PParties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Organized opp. Seemed against </a:t>
            </a:r>
            <a:r>
              <a:rPr lang="en-US" dirty="0" smtClean="0"/>
              <a:t>unity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No national party had ever existed in US before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Factions had only existed on issues (kept in Congress)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But from now on, It is on!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1792-3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Hamilton Federalists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Jeffersonian Republicans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Two party system had begun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hlinkClick r:id="rId2"/>
              </a:rPr>
              <a:t>https://www.youtube.com/watch?v=pnCuwV29eBQ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23556" name="Picture 8" descr="ANd9GcThITC8P9Mxhrq4qDm3wVZRhG3EA8eeI3IFdAEnGYQVLe-e9Ae9XfR3EIl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426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Federalists </a:t>
            </a:r>
            <a:r>
              <a:rPr lang="en-US" dirty="0"/>
              <a:t>Vs. </a:t>
            </a:r>
            <a:r>
              <a:rPr lang="en-US" dirty="0" smtClean="0"/>
              <a:t>J. Republicans</a:t>
            </a:r>
            <a:r>
              <a:rPr lang="en-US" dirty="0"/>
              <a:t/>
            </a:r>
            <a:br>
              <a:rPr lang="en-US" dirty="0"/>
            </a:br>
            <a:r>
              <a:rPr lang="en-US" sz="1400" dirty="0">
                <a:solidFill>
                  <a:prstClr val="white"/>
                </a:solidFill>
                <a:hlinkClick r:id="rId2"/>
              </a:rPr>
              <a:t>https://www.youtube.com/watch?v=_KnPB37YB7I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657600" cy="4754563"/>
          </a:xfrm>
        </p:spPr>
        <p:txBody>
          <a:bodyPr/>
          <a:lstStyle/>
          <a:p>
            <a:r>
              <a:rPr lang="en-US" sz="2000" dirty="0"/>
              <a:t>What class</a:t>
            </a:r>
            <a:r>
              <a:rPr lang="en-US" sz="2000" dirty="0" smtClean="0"/>
              <a:t>?</a:t>
            </a:r>
          </a:p>
          <a:p>
            <a:endParaRPr lang="en-US" sz="2000" dirty="0"/>
          </a:p>
          <a:p>
            <a:r>
              <a:rPr lang="en-US" sz="2000" dirty="0"/>
              <a:t>Support business or farm</a:t>
            </a:r>
            <a:r>
              <a:rPr lang="en-US" sz="2000" dirty="0" smtClean="0"/>
              <a:t>?</a:t>
            </a:r>
          </a:p>
          <a:p>
            <a:endParaRPr lang="en-US" sz="2000" dirty="0"/>
          </a:p>
          <a:p>
            <a:r>
              <a:rPr lang="en-US" sz="2000" dirty="0" smtClean="0"/>
              <a:t>Favor Central or State </a:t>
            </a:r>
            <a:r>
              <a:rPr lang="en-US" sz="2000" dirty="0" err="1" smtClean="0"/>
              <a:t>gov</a:t>
            </a:r>
            <a:r>
              <a:rPr lang="en-US" sz="2000" dirty="0" smtClean="0"/>
              <a:t>?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View of the common people?</a:t>
            </a:r>
          </a:p>
          <a:p>
            <a:endParaRPr lang="en-US" sz="2000" dirty="0"/>
          </a:p>
          <a:p>
            <a:r>
              <a:rPr lang="en-US" sz="2000" dirty="0"/>
              <a:t>Leaders</a:t>
            </a:r>
            <a:r>
              <a:rPr lang="en-US" sz="2000" dirty="0" smtClean="0"/>
              <a:t>?</a:t>
            </a:r>
          </a:p>
          <a:p>
            <a:endParaRPr lang="en-US" sz="2000" dirty="0"/>
          </a:p>
          <a:p>
            <a:r>
              <a:rPr lang="en-US" sz="2000" dirty="0" smtClean="0"/>
              <a:t>Linked to what country? </a:t>
            </a:r>
          </a:p>
          <a:p>
            <a:endParaRPr lang="en-US" sz="2000" dirty="0"/>
          </a:p>
          <a:p>
            <a:r>
              <a:rPr lang="en-US" sz="2000" dirty="0"/>
              <a:t>Trusts/Distrusts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8894595"/>
              </p:ext>
            </p:extLst>
          </p:nvPr>
        </p:nvGraphicFramePr>
        <p:xfrm>
          <a:off x="4267200" y="1600200"/>
          <a:ext cx="3657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983325"/>
              </p:ext>
            </p:extLst>
          </p:nvPr>
        </p:nvGraphicFramePr>
        <p:xfrm>
          <a:off x="4114800" y="1397000"/>
          <a:ext cx="4419600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99000">
                <a:tc>
                  <a:txBody>
                    <a:bodyPr/>
                    <a:lstStyle/>
                    <a:p>
                      <a:r>
                        <a:rPr lang="en-US" dirty="0"/>
                        <a:t>Feds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 </a:t>
                      </a:r>
                      <a:r>
                        <a:rPr lang="en-US" dirty="0" err="1" smtClean="0"/>
                        <a:t>Repubs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9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/>
          </p:cNvSpPr>
          <p:nvPr>
            <p:ph type="title"/>
          </p:nvPr>
        </p:nvSpPr>
        <p:spPr>
          <a:xfrm>
            <a:off x="473869" y="228600"/>
            <a:ext cx="3200400" cy="1020762"/>
          </a:xfrm>
        </p:spPr>
        <p:txBody>
          <a:bodyPr/>
          <a:lstStyle/>
          <a:p>
            <a:r>
              <a:rPr lang="en-US" sz="3600" dirty="0"/>
              <a:t>Federalists</a:t>
            </a:r>
            <a:br>
              <a:rPr lang="en-US" sz="3600" dirty="0"/>
            </a:br>
            <a:r>
              <a:rPr lang="en-US" sz="1400" dirty="0">
                <a:hlinkClick r:id="rId2"/>
              </a:rPr>
              <a:t>https://www.youtube.com/watch?v=_KnPB37YB7I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24578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9" name="Rectangle 6"/>
          <p:cNvSpPr>
            <a:spLocks noGrp="1"/>
          </p:cNvSpPr>
          <p:nvPr>
            <p:ph type="body" sz="half" idx="2"/>
          </p:nvPr>
        </p:nvSpPr>
        <p:spPr>
          <a:xfrm>
            <a:off x="4267200" y="0"/>
            <a:ext cx="4572000" cy="6858000"/>
          </a:xfrm>
        </p:spPr>
        <p:txBody>
          <a:bodyPr/>
          <a:lstStyle/>
          <a:p>
            <a:r>
              <a:rPr lang="en-US" sz="2000" dirty="0"/>
              <a:t>Emerged from Pre constitution party</a:t>
            </a:r>
          </a:p>
          <a:p>
            <a:r>
              <a:rPr lang="en-US" sz="2000" dirty="0"/>
              <a:t>Gov of upper class</a:t>
            </a:r>
          </a:p>
          <a:p>
            <a:pPr lvl="1"/>
            <a:r>
              <a:rPr lang="en-US" sz="2000" dirty="0"/>
              <a:t>Rich: had time to study issues</a:t>
            </a:r>
          </a:p>
          <a:p>
            <a:pPr lvl="1"/>
            <a:r>
              <a:rPr lang="en-US" sz="2000" dirty="0"/>
              <a:t>Intelligence, education, culture</a:t>
            </a:r>
          </a:p>
          <a:p>
            <a:r>
              <a:rPr lang="en-US" sz="2000" dirty="0"/>
              <a:t>Distrusted common people</a:t>
            </a:r>
          </a:p>
          <a:p>
            <a:r>
              <a:rPr lang="en-US" sz="2000" dirty="0"/>
              <a:t>Central government</a:t>
            </a:r>
          </a:p>
          <a:p>
            <a:r>
              <a:rPr lang="en-US" sz="2000" dirty="0"/>
              <a:t>Encourage business</a:t>
            </a:r>
          </a:p>
          <a:p>
            <a:r>
              <a:rPr lang="en-US" sz="2000" dirty="0"/>
              <a:t>Pro-British</a:t>
            </a:r>
          </a:p>
          <a:p>
            <a:r>
              <a:rPr lang="en-US" sz="2000" dirty="0"/>
              <a:t>Lived on Atlantic </a:t>
            </a:r>
            <a:r>
              <a:rPr lang="en-US" sz="2000" dirty="0" smtClean="0"/>
              <a:t>Seaboard</a:t>
            </a:r>
          </a:p>
          <a:p>
            <a:r>
              <a:rPr lang="en-US" sz="2000" dirty="0" smtClean="0"/>
              <a:t>Adams, Hamilton, GW, Jay</a:t>
            </a:r>
            <a:endParaRPr lang="en-US" sz="2000" dirty="0"/>
          </a:p>
          <a:p>
            <a:endParaRPr lang="en-US" sz="2500" dirty="0"/>
          </a:p>
          <a:p>
            <a:r>
              <a:rPr lang="en-US" sz="2500" dirty="0"/>
              <a:t>Fed quotes:</a:t>
            </a:r>
          </a:p>
          <a:p>
            <a:r>
              <a:rPr lang="en-US" sz="2500" i="1" dirty="0"/>
              <a:t>John Jay: “Those who own the country should govern it” </a:t>
            </a:r>
          </a:p>
          <a:p>
            <a:r>
              <a:rPr lang="en-US" sz="2500" dirty="0"/>
              <a:t>Democracy too important to be left to people!</a:t>
            </a:r>
          </a:p>
          <a:p>
            <a:endParaRPr lang="en-US" sz="2500" i="1" dirty="0"/>
          </a:p>
          <a:p>
            <a:endParaRPr lang="en-US" sz="2500" dirty="0"/>
          </a:p>
        </p:txBody>
      </p:sp>
      <p:pic>
        <p:nvPicPr>
          <p:cNvPr id="24580" name="Picture 8" descr="218px-Party-Federalist_Par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1371600"/>
            <a:ext cx="377666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73162"/>
          </a:xfrm>
        </p:spPr>
        <p:txBody>
          <a:bodyPr/>
          <a:lstStyle/>
          <a:p>
            <a:r>
              <a:rPr lang="en-US"/>
              <a:t>Jeffersonians</a:t>
            </a:r>
          </a:p>
        </p:txBody>
      </p:sp>
      <p:sp>
        <p:nvSpPr>
          <p:cNvPr id="25602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6"/>
          <p:cNvSpPr>
            <a:spLocks noGrp="1"/>
          </p:cNvSpPr>
          <p:nvPr>
            <p:ph type="body" sz="half" idx="2"/>
          </p:nvPr>
        </p:nvSpPr>
        <p:spPr>
          <a:xfrm>
            <a:off x="4267200" y="0"/>
            <a:ext cx="4648200" cy="6858000"/>
          </a:xfrm>
        </p:spPr>
        <p:txBody>
          <a:bodyPr/>
          <a:lstStyle/>
          <a:p>
            <a:r>
              <a:rPr lang="en-US" dirty="0"/>
              <a:t>Rule of the people, </a:t>
            </a:r>
            <a:r>
              <a:rPr lang="en-US" dirty="0" err="1"/>
              <a:t>gov</a:t>
            </a:r>
            <a:r>
              <a:rPr lang="en-US" dirty="0"/>
              <a:t>. for the people</a:t>
            </a:r>
          </a:p>
          <a:p>
            <a:pPr lvl="1"/>
            <a:r>
              <a:rPr lang="en-US" dirty="0"/>
              <a:t>However: only those that could be literate enough to inform themselves and had land</a:t>
            </a:r>
          </a:p>
          <a:p>
            <a:pPr lvl="1"/>
            <a:r>
              <a:rPr lang="en-US" dirty="0"/>
              <a:t>Best govt. </a:t>
            </a:r>
            <a:r>
              <a:rPr lang="en-US" dirty="0" err="1"/>
              <a:t>govn’d</a:t>
            </a:r>
            <a:r>
              <a:rPr lang="en-US" dirty="0"/>
              <a:t> least</a:t>
            </a:r>
          </a:p>
          <a:p>
            <a:pPr lvl="1"/>
            <a:endParaRPr lang="en-US" dirty="0"/>
          </a:p>
          <a:p>
            <a:r>
              <a:rPr lang="en-US" sz="2000" dirty="0"/>
              <a:t>Appealed to middle class and underprivileged (Yeoman)</a:t>
            </a:r>
          </a:p>
          <a:p>
            <a:r>
              <a:rPr lang="en-US" sz="2000" dirty="0"/>
              <a:t>States should have power</a:t>
            </a:r>
          </a:p>
          <a:p>
            <a:r>
              <a:rPr lang="en-US" sz="2000" dirty="0"/>
              <a:t>Strict interpretation</a:t>
            </a:r>
          </a:p>
          <a:p>
            <a:r>
              <a:rPr lang="en-US" sz="2000" dirty="0"/>
              <a:t>National Debt: Curse</a:t>
            </a:r>
          </a:p>
          <a:p>
            <a:r>
              <a:rPr lang="en-US" sz="2000" dirty="0"/>
              <a:t>Agrarian</a:t>
            </a:r>
          </a:p>
          <a:p>
            <a:r>
              <a:rPr lang="en-US" sz="2000" dirty="0"/>
              <a:t>Freedom of speech</a:t>
            </a:r>
          </a:p>
          <a:p>
            <a:r>
              <a:rPr lang="en-US" sz="2000" dirty="0"/>
              <a:t>No tyranny</a:t>
            </a:r>
          </a:p>
          <a:p>
            <a:r>
              <a:rPr lang="en-US" sz="2000" dirty="0"/>
              <a:t>Pro </a:t>
            </a:r>
            <a:r>
              <a:rPr lang="en-US" sz="2000" dirty="0" smtClean="0"/>
              <a:t>French</a:t>
            </a:r>
          </a:p>
          <a:p>
            <a:r>
              <a:rPr lang="en-US" sz="2000" dirty="0" smtClean="0"/>
              <a:t>TJ, Madison</a:t>
            </a:r>
            <a:endParaRPr lang="en-US" sz="2000" dirty="0"/>
          </a:p>
        </p:txBody>
      </p:sp>
      <p:pic>
        <p:nvPicPr>
          <p:cNvPr id="25604" name="Picture 2" descr="http://www.xtimeline.com/__UserPic_Large/6127/ELT200803130235542610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37179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1249362"/>
          </a:xfrm>
        </p:spPr>
        <p:txBody>
          <a:bodyPr/>
          <a:lstStyle/>
          <a:p>
            <a:r>
              <a:rPr lang="en-US"/>
              <a:t>French Revolution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7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381000"/>
            <a:ext cx="4876800" cy="6477000"/>
          </a:xfrm>
        </p:spPr>
        <p:txBody>
          <a:bodyPr/>
          <a:lstStyle/>
          <a:p>
            <a:r>
              <a:rPr lang="en-US" sz="2400" dirty="0"/>
              <a:t>Single most important issue separating Feds and Republicans</a:t>
            </a:r>
          </a:p>
          <a:p>
            <a:endParaRPr lang="en-US" sz="2400" dirty="0"/>
          </a:p>
          <a:p>
            <a:r>
              <a:rPr lang="en-US" sz="2400" dirty="0"/>
              <a:t>Initial reaction to FR: everyone in US happy at first: Just like us</a:t>
            </a:r>
          </a:p>
          <a:p>
            <a:endParaRPr lang="en-US" sz="2400" dirty="0"/>
          </a:p>
          <a:p>
            <a:r>
              <a:rPr lang="en-US" sz="2400" dirty="0"/>
              <a:t>1792 France goes to war with Austria and Prussia: we support them</a:t>
            </a:r>
          </a:p>
          <a:p>
            <a:endParaRPr lang="en-US" sz="2400" dirty="0"/>
          </a:p>
          <a:p>
            <a:r>
              <a:rPr lang="en-US" sz="2400" dirty="0"/>
              <a:t>Then France said they were a republic: we were happy</a:t>
            </a:r>
          </a:p>
          <a:p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3733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533400"/>
            <a:ext cx="3657600" cy="5592763"/>
          </a:xfrm>
        </p:spPr>
        <p:txBody>
          <a:bodyPr/>
          <a:lstStyle/>
          <a:p>
            <a:r>
              <a:rPr lang="en-US" sz="2000" dirty="0"/>
              <a:t>Then the Reign of Terror: We were not happy</a:t>
            </a:r>
          </a:p>
          <a:p>
            <a:endParaRPr lang="en-US" sz="2000" dirty="0"/>
          </a:p>
          <a:p>
            <a:r>
              <a:rPr lang="en-US" sz="2000" dirty="0"/>
              <a:t>King Louis XVI, wife, Marie Antoinette beheaded</a:t>
            </a:r>
          </a:p>
          <a:p>
            <a:endParaRPr lang="en-US" sz="2000" dirty="0"/>
          </a:p>
          <a:p>
            <a:r>
              <a:rPr lang="en-US" sz="2000" dirty="0"/>
              <a:t>Jeffersonian said bloodshed bad, but oh well</a:t>
            </a:r>
          </a:p>
          <a:p>
            <a:endParaRPr lang="en-US" sz="2000" dirty="0"/>
          </a:p>
          <a:p>
            <a:r>
              <a:rPr lang="en-US" sz="2000" dirty="0"/>
              <a:t>Feds worried about their </a:t>
            </a:r>
            <a:r>
              <a:rPr lang="en-US" sz="2000" dirty="0" smtClean="0"/>
              <a:t>necks</a:t>
            </a:r>
          </a:p>
          <a:p>
            <a:endParaRPr lang="en-US" sz="2000" dirty="0"/>
          </a:p>
          <a:p>
            <a:r>
              <a:rPr lang="en-US" sz="2000" dirty="0"/>
              <a:t>Becomes world </a:t>
            </a:r>
            <a:r>
              <a:rPr lang="en-US" sz="2000" dirty="0" smtClean="0"/>
              <a:t>war</a:t>
            </a:r>
          </a:p>
          <a:p>
            <a:endParaRPr lang="en-US" sz="2000" dirty="0"/>
          </a:p>
          <a:p>
            <a:r>
              <a:rPr lang="en-US" sz="2000" dirty="0"/>
              <a:t>Brits in war: need allies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4114800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0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73162"/>
          </a:xfrm>
        </p:spPr>
        <p:txBody>
          <a:bodyPr/>
          <a:lstStyle/>
          <a:p>
            <a:r>
              <a:rPr lang="en-US"/>
              <a:t>GW and Neutrality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381000"/>
            <a:ext cx="4876800" cy="6477000"/>
          </a:xfrm>
        </p:spPr>
        <p:txBody>
          <a:bodyPr/>
          <a:lstStyle/>
          <a:p>
            <a:r>
              <a:rPr lang="en-US" dirty="0"/>
              <a:t>US obligated to help France under Franco-American treaty 1778</a:t>
            </a:r>
          </a:p>
          <a:p>
            <a:pPr lvl="1"/>
            <a:r>
              <a:rPr lang="en-US" dirty="0"/>
              <a:t>Jeffersonian (not TJ) party said we must honor</a:t>
            </a:r>
          </a:p>
          <a:p>
            <a:pPr lvl="1"/>
            <a:r>
              <a:rPr lang="en-US" dirty="0"/>
              <a:t>GW wanted to avoid war</a:t>
            </a:r>
          </a:p>
          <a:p>
            <a:pPr lvl="2"/>
            <a:r>
              <a:rPr lang="en-US" dirty="0"/>
              <a:t>US weak</a:t>
            </a:r>
          </a:p>
          <a:p>
            <a:pPr lvl="1"/>
            <a:r>
              <a:rPr lang="en-US" dirty="0"/>
              <a:t>TJ and AH agree</a:t>
            </a:r>
          </a:p>
          <a:p>
            <a:pPr lvl="1"/>
            <a:endParaRPr lang="en-US" dirty="0"/>
          </a:p>
          <a:p>
            <a:r>
              <a:rPr lang="en-US" dirty="0"/>
              <a:t>Neutrality proc: 1793</a:t>
            </a:r>
          </a:p>
          <a:p>
            <a:pPr lvl="1"/>
            <a:r>
              <a:rPr lang="en-US" dirty="0"/>
              <a:t>US neutral in war</a:t>
            </a:r>
          </a:p>
          <a:p>
            <a:pPr lvl="1"/>
            <a:r>
              <a:rPr lang="en-US" dirty="0"/>
              <a:t>Warned US to be impartial to both sides</a:t>
            </a:r>
          </a:p>
        </p:txBody>
      </p:sp>
      <p:pic>
        <p:nvPicPr>
          <p:cNvPr id="27652" name="Picture 2" descr="http://images.ebookmall.com/s-proclamation-neutrali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1676400"/>
            <a:ext cx="3543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325562"/>
          </a:xfrm>
        </p:spPr>
        <p:txBody>
          <a:bodyPr/>
          <a:lstStyle/>
          <a:p>
            <a:pPr eaLnBrk="1" hangingPunct="1"/>
            <a:r>
              <a:rPr lang="en-US"/>
              <a:t>Growing Pains</a:t>
            </a:r>
          </a:p>
        </p:txBody>
      </p:sp>
      <p:sp>
        <p:nvSpPr>
          <p:cNvPr id="14338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339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6629400"/>
          </a:xfrm>
        </p:spPr>
        <p:txBody>
          <a:bodyPr/>
          <a:lstStyle/>
          <a:p>
            <a:pPr eaLnBrk="1" hangingPunct="1"/>
            <a:r>
              <a:rPr lang="en-US" dirty="0"/>
              <a:t>Population on rise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Mostly rural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Mostly E of Appalachian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Judged by outsiders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Trouble with Spanish and British along far frontier, trying to get them to abandon US</a:t>
            </a:r>
          </a:p>
        </p:txBody>
      </p:sp>
      <p:pic>
        <p:nvPicPr>
          <p:cNvPr id="14340" name="Picture 2" descr="http://www.filsonhistorical.org/media/9605/daniel%20boone%20and%20settlers_201x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49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1325562"/>
          </a:xfrm>
        </p:spPr>
        <p:txBody>
          <a:bodyPr/>
          <a:lstStyle/>
          <a:p>
            <a:endParaRPr lang="en-US"/>
          </a:p>
        </p:txBody>
      </p:sp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304800"/>
            <a:ext cx="4876800" cy="5821363"/>
          </a:xfrm>
        </p:spPr>
        <p:txBody>
          <a:bodyPr/>
          <a:lstStyle/>
          <a:p>
            <a:r>
              <a:rPr lang="en-US" dirty="0"/>
              <a:t>Jeffersonian party mad, even though TJ gets it</a:t>
            </a:r>
          </a:p>
          <a:p>
            <a:endParaRPr lang="en-US" dirty="0"/>
          </a:p>
          <a:p>
            <a:r>
              <a:rPr lang="en-US" dirty="0"/>
              <a:t>French send Genet</a:t>
            </a:r>
          </a:p>
          <a:p>
            <a:pPr lvl="1"/>
            <a:r>
              <a:rPr lang="en-US" dirty="0"/>
              <a:t>Tries to get US profiteers into war</a:t>
            </a:r>
          </a:p>
          <a:p>
            <a:pPr lvl="1"/>
            <a:r>
              <a:rPr lang="en-US" dirty="0"/>
              <a:t>Didn’t think Neutrality act reflected US true feelings</a:t>
            </a:r>
          </a:p>
          <a:p>
            <a:pPr lvl="1"/>
            <a:r>
              <a:rPr lang="en-US" dirty="0"/>
              <a:t>Tried to bypass </a:t>
            </a:r>
            <a:r>
              <a:rPr lang="en-US" dirty="0" smtClean="0"/>
              <a:t>GW</a:t>
            </a:r>
          </a:p>
          <a:p>
            <a:pPr lvl="1"/>
            <a:endParaRPr lang="en-US" dirty="0"/>
          </a:p>
          <a:p>
            <a:r>
              <a:rPr lang="en-US" dirty="0"/>
              <a:t>GW demanded w/drawl</a:t>
            </a:r>
          </a:p>
        </p:txBody>
      </p:sp>
      <p:pic>
        <p:nvPicPr>
          <p:cNvPr id="28676" name="Picture 2" descr="http://t2.gstatic.com/images?q=tbn:ANd9GcQOe69EIS6ifIlomnkgFTLITHzOfmStZDUgCqe8dzWU3iQsb38M9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8" y="381000"/>
            <a:ext cx="378936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1173162"/>
          </a:xfrm>
        </p:spPr>
        <p:txBody>
          <a:bodyPr/>
          <a:lstStyle/>
          <a:p>
            <a:endParaRPr lang="en-US"/>
          </a:p>
        </p:txBody>
      </p:sp>
      <p:sp>
        <p:nvSpPr>
          <p:cNvPr id="2969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228600"/>
            <a:ext cx="4724400" cy="6629400"/>
          </a:xfrm>
        </p:spPr>
        <p:txBody>
          <a:bodyPr/>
          <a:lstStyle/>
          <a:p>
            <a:r>
              <a:rPr lang="en-US"/>
              <a:t>America and France benefitted from neutrality</a:t>
            </a:r>
          </a:p>
          <a:p>
            <a:r>
              <a:rPr lang="en-US"/>
              <a:t>If we were in war, we would have been blockaded, and no goods to France in W. Indies</a:t>
            </a:r>
          </a:p>
          <a:p>
            <a:endParaRPr lang="en-US"/>
          </a:p>
        </p:txBody>
      </p:sp>
      <p:pic>
        <p:nvPicPr>
          <p:cNvPr id="29700" name="Picture 2" descr="http://francehappenstance.files.wordpress.com/2011/06/french-american-bu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8915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1173162"/>
          </a:xfrm>
        </p:spPr>
        <p:txBody>
          <a:bodyPr/>
          <a:lstStyle/>
          <a:p>
            <a:r>
              <a:rPr lang="en-US" sz="2000" dirty="0" smtClean="0"/>
              <a:t>Embroilments with Britain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723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0"/>
            <a:ext cx="4876800" cy="6858000"/>
          </a:xfrm>
        </p:spPr>
        <p:txBody>
          <a:bodyPr/>
          <a:lstStyle/>
          <a:p>
            <a:r>
              <a:rPr lang="en-US" sz="2000" dirty="0"/>
              <a:t>Needed to ease tension with Brit</a:t>
            </a:r>
          </a:p>
          <a:p>
            <a:pPr lvl="1"/>
            <a:r>
              <a:rPr lang="en-US" sz="2000" dirty="0"/>
              <a:t>Brit had been harassing frontier</a:t>
            </a:r>
          </a:p>
          <a:p>
            <a:pPr lvl="1"/>
            <a:r>
              <a:rPr lang="en-US" sz="2000" dirty="0"/>
              <a:t>Stirred up natives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We were losing battles against Natives with British support</a:t>
            </a:r>
          </a:p>
          <a:p>
            <a:pPr lvl="1"/>
            <a:endParaRPr lang="en-US" sz="2100" dirty="0"/>
          </a:p>
          <a:p>
            <a:pPr lvl="2"/>
            <a:r>
              <a:rPr lang="en-US" sz="1900" dirty="0"/>
              <a:t>Until in 1794 Miami’s </a:t>
            </a:r>
            <a:r>
              <a:rPr lang="en-US" sz="1900" dirty="0" smtClean="0"/>
              <a:t>loss at Fallen Timbers</a:t>
            </a:r>
          </a:p>
          <a:p>
            <a:pPr lvl="2"/>
            <a:r>
              <a:rPr lang="en-US" sz="1900" dirty="0" smtClean="0"/>
              <a:t>were </a:t>
            </a:r>
            <a:r>
              <a:rPr lang="en-US" sz="1900" dirty="0"/>
              <a:t>not sheltered by Brits, signed Treaty of Greenville</a:t>
            </a:r>
          </a:p>
          <a:p>
            <a:pPr lvl="2"/>
            <a:r>
              <a:rPr lang="en-US" sz="1900" dirty="0"/>
              <a:t>Gave up land in NW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Besides Native issues:</a:t>
            </a:r>
          </a:p>
          <a:p>
            <a:pPr lvl="1"/>
            <a:r>
              <a:rPr lang="en-US" sz="2100" dirty="0"/>
              <a:t>Brits Took our ships</a:t>
            </a:r>
          </a:p>
          <a:p>
            <a:pPr lvl="2"/>
            <a:r>
              <a:rPr lang="en-US" sz="1900" dirty="0"/>
              <a:t>Impressed our men</a:t>
            </a:r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pPr lvl="2"/>
            <a:endParaRPr lang="en-US" sz="1900" dirty="0"/>
          </a:p>
        </p:txBody>
      </p:sp>
      <p:pic>
        <p:nvPicPr>
          <p:cNvPr id="30724" name="Picture 2" descr="http://web-images.chacha.com/jay-treaty/jay-treaty-feb-4-2011-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388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944562"/>
          </a:xfrm>
        </p:spPr>
        <p:txBody>
          <a:bodyPr/>
          <a:lstStyle/>
          <a:p>
            <a:r>
              <a:rPr lang="en-US" sz="3600" dirty="0" smtClean="0"/>
              <a:t>Jay’s Treaty/Farewell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533400"/>
            <a:ext cx="3657600" cy="5592763"/>
          </a:xfrm>
        </p:spPr>
        <p:txBody>
          <a:bodyPr/>
          <a:lstStyle/>
          <a:p>
            <a:endParaRPr lang="en-US" sz="2500" dirty="0"/>
          </a:p>
          <a:p>
            <a:r>
              <a:rPr lang="en-US" sz="2500" dirty="0"/>
              <a:t>Feds not want to go to war</a:t>
            </a:r>
          </a:p>
          <a:p>
            <a:pPr marL="742950" lvl="1" indent="-285750"/>
            <a:r>
              <a:rPr lang="en-US" sz="2100" dirty="0"/>
              <a:t>We were in business with Brits</a:t>
            </a:r>
          </a:p>
          <a:p>
            <a:r>
              <a:rPr lang="en-US" sz="2500" dirty="0"/>
              <a:t>TJ wants embargo on </a:t>
            </a:r>
            <a:r>
              <a:rPr lang="en-US" sz="2500" dirty="0" smtClean="0"/>
              <a:t>Brit</a:t>
            </a:r>
          </a:p>
          <a:p>
            <a:endParaRPr lang="en-US" sz="2500" dirty="0"/>
          </a:p>
          <a:p>
            <a:r>
              <a:rPr lang="en-US" sz="2500" dirty="0"/>
              <a:t>Jay sent, TJ feared Jay, but Hamilton gave Brits our secret, Jay could not stand up to Brits</a:t>
            </a:r>
          </a:p>
          <a:p>
            <a:endParaRPr lang="en-US" dirty="0"/>
          </a:p>
        </p:txBody>
      </p:sp>
      <p:pic>
        <p:nvPicPr>
          <p:cNvPr id="16386" name="Picture 2" descr="http://s3.amazonaws.com/stripgenerator/strip/34/14/17/00/00/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38100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325562"/>
          </a:xfrm>
        </p:spPr>
        <p:txBody>
          <a:bodyPr/>
          <a:lstStyle/>
          <a:p>
            <a:r>
              <a:rPr lang="en-US" dirty="0"/>
              <a:t>Provisions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7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304800"/>
            <a:ext cx="4876800" cy="7086600"/>
          </a:xfrm>
        </p:spPr>
        <p:txBody>
          <a:bodyPr/>
          <a:lstStyle/>
          <a:p>
            <a:r>
              <a:rPr lang="en-US" dirty="0"/>
              <a:t>Brit promised to remove fort</a:t>
            </a:r>
          </a:p>
          <a:p>
            <a:r>
              <a:rPr lang="en-US" dirty="0"/>
              <a:t>Would pay for damage from lost ship</a:t>
            </a:r>
          </a:p>
          <a:p>
            <a:r>
              <a:rPr lang="en-US" dirty="0"/>
              <a:t>Did not say anything about future impressments</a:t>
            </a:r>
          </a:p>
          <a:p>
            <a:endParaRPr lang="en-US" dirty="0"/>
          </a:p>
          <a:p>
            <a:r>
              <a:rPr lang="en-US" dirty="0"/>
              <a:t>US had to pay </a:t>
            </a:r>
            <a:r>
              <a:rPr lang="en-US" dirty="0" smtClean="0"/>
              <a:t>debts (many from S)</a:t>
            </a:r>
            <a:endParaRPr lang="en-US" dirty="0"/>
          </a:p>
          <a:p>
            <a:r>
              <a:rPr lang="en-US" dirty="0"/>
              <a:t>South felt betrayed N got paid, but they did not</a:t>
            </a:r>
          </a:p>
          <a:p>
            <a:pPr lvl="1"/>
            <a:r>
              <a:rPr lang="en-US" dirty="0"/>
              <a:t>S would be taxed to pay debt, but not get the money</a:t>
            </a:r>
          </a:p>
          <a:p>
            <a:pPr lvl="1"/>
            <a:endParaRPr lang="en-US" dirty="0"/>
          </a:p>
          <a:p>
            <a:r>
              <a:rPr lang="en-US" dirty="0"/>
              <a:t>War was averted</a:t>
            </a:r>
          </a:p>
          <a:p>
            <a:r>
              <a:rPr lang="en-US" dirty="0"/>
              <a:t>Senate barely approved</a:t>
            </a:r>
          </a:p>
        </p:txBody>
      </p:sp>
      <p:pic>
        <p:nvPicPr>
          <p:cNvPr id="31748" name="Picture 2" descr="http://etc.usf.edu/clipart/16100/16107/impressment_16107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38576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868362"/>
          </a:xfrm>
        </p:spPr>
        <p:txBody>
          <a:bodyPr/>
          <a:lstStyle/>
          <a:p>
            <a:r>
              <a:rPr lang="en-US" sz="2000" dirty="0"/>
              <a:t>Pinckney </a:t>
            </a:r>
            <a:r>
              <a:rPr lang="en-US" sz="2000" dirty="0" smtClean="0"/>
              <a:t>1795 (still part of Treaty/Farwell)</a:t>
            </a:r>
            <a:endParaRPr lang="en-US" sz="2000" dirty="0"/>
          </a:p>
        </p:txBody>
      </p:sp>
      <p:sp>
        <p:nvSpPr>
          <p:cNvPr id="3277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771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381000"/>
            <a:ext cx="4648200" cy="6324600"/>
          </a:xfrm>
        </p:spPr>
        <p:txBody>
          <a:bodyPr/>
          <a:lstStyle/>
          <a:p>
            <a:r>
              <a:rPr lang="en-US" dirty="0"/>
              <a:t>Byproduct of Jay’s treaty</a:t>
            </a:r>
          </a:p>
          <a:p>
            <a:r>
              <a:rPr lang="en-US" dirty="0"/>
              <a:t>Did want us being best buddies with Brits</a:t>
            </a:r>
          </a:p>
          <a:p>
            <a:endParaRPr lang="en-US" dirty="0"/>
          </a:p>
          <a:p>
            <a:r>
              <a:rPr lang="en-US" dirty="0"/>
              <a:t>Normalized relations with Spain</a:t>
            </a:r>
          </a:p>
          <a:p>
            <a:r>
              <a:rPr lang="en-US" dirty="0"/>
              <a:t>Free navigation of Miss</a:t>
            </a:r>
          </a:p>
          <a:p>
            <a:r>
              <a:rPr lang="en-US" dirty="0"/>
              <a:t>Right of Deposit at NO</a:t>
            </a:r>
          </a:p>
          <a:p>
            <a:r>
              <a:rPr lang="en-US" dirty="0"/>
              <a:t>Gave over large area of FLA</a:t>
            </a:r>
          </a:p>
          <a:p>
            <a:r>
              <a:rPr lang="en-US" dirty="0"/>
              <a:t>31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pll</a:t>
            </a:r>
            <a:r>
              <a:rPr lang="en-US" dirty="0"/>
              <a:t> border</a:t>
            </a:r>
          </a:p>
        </p:txBody>
      </p:sp>
      <p:pic>
        <p:nvPicPr>
          <p:cNvPr id="32772" name="Picture 2" descr="http://www.wwnorton.com/college/history/archive/resources/maps/ch08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1052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1249362"/>
          </a:xfrm>
        </p:spPr>
        <p:txBody>
          <a:bodyPr/>
          <a:lstStyle/>
          <a:p>
            <a:r>
              <a:rPr lang="en-US"/>
              <a:t>GW farewell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3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304800"/>
            <a:ext cx="4572000" cy="632460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term: Unanimous again</a:t>
            </a:r>
          </a:p>
          <a:p>
            <a:r>
              <a:rPr lang="en-US" dirty="0"/>
              <a:t>Federalist</a:t>
            </a:r>
          </a:p>
          <a:p>
            <a:r>
              <a:rPr lang="en-US" dirty="0"/>
              <a:t>Did not accept 3</a:t>
            </a:r>
            <a:r>
              <a:rPr lang="en-US" baseline="30000" dirty="0"/>
              <a:t>rd</a:t>
            </a:r>
            <a:r>
              <a:rPr lang="en-US" dirty="0"/>
              <a:t> term</a:t>
            </a:r>
          </a:p>
          <a:p>
            <a:r>
              <a:rPr lang="en-US" dirty="0"/>
              <a:t>Tired and ready to go home</a:t>
            </a:r>
          </a:p>
          <a:p>
            <a:r>
              <a:rPr lang="en-US" dirty="0"/>
              <a:t>Farewell address</a:t>
            </a:r>
          </a:p>
          <a:p>
            <a:pPr marL="742950" lvl="1" indent="-285750"/>
            <a:r>
              <a:rPr lang="en-US" dirty="0"/>
              <a:t>2/3 domestic</a:t>
            </a:r>
          </a:p>
          <a:p>
            <a:pPr marL="742950" lvl="1" indent="-285750"/>
            <a:r>
              <a:rPr lang="en-US" dirty="0"/>
              <a:t>Warned against foreign alliances (for too long)</a:t>
            </a:r>
          </a:p>
          <a:p>
            <a:pPr marL="742950" lvl="1" indent="-285750"/>
            <a:r>
              <a:rPr lang="en-US" dirty="0"/>
              <a:t>Isolationism for next 100 years</a:t>
            </a:r>
          </a:p>
          <a:p>
            <a:pPr marL="742950" lvl="1" indent="-285750"/>
            <a:r>
              <a:rPr lang="en-US" dirty="0"/>
              <a:t>GW kept us out of wars</a:t>
            </a:r>
          </a:p>
        </p:txBody>
      </p:sp>
      <p:pic>
        <p:nvPicPr>
          <p:cNvPr id="35844" name="Picture 2" descr="http://www.willisms.com/archives/geedu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3810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1325562"/>
          </a:xfrm>
        </p:spPr>
        <p:txBody>
          <a:bodyPr/>
          <a:lstStyle/>
          <a:p>
            <a:r>
              <a:rPr lang="en-US"/>
              <a:t>GW precedents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7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457200"/>
            <a:ext cx="4572000" cy="6172200"/>
          </a:xfrm>
        </p:spPr>
        <p:txBody>
          <a:bodyPr/>
          <a:lstStyle/>
          <a:p>
            <a:r>
              <a:rPr lang="en-US" dirty="0"/>
              <a:t>Cabinet</a:t>
            </a:r>
          </a:p>
          <a:p>
            <a:pPr lvl="1"/>
            <a:r>
              <a:rPr lang="en-US" dirty="0"/>
              <a:t>Relying on</a:t>
            </a:r>
          </a:p>
          <a:p>
            <a:pPr lvl="1"/>
            <a:r>
              <a:rPr lang="en-US" dirty="0"/>
              <a:t>Picking</a:t>
            </a:r>
          </a:p>
          <a:p>
            <a:r>
              <a:rPr lang="en-US" dirty="0"/>
              <a:t>Two term</a:t>
            </a:r>
          </a:p>
          <a:p>
            <a:r>
              <a:rPr lang="en-US" dirty="0"/>
              <a:t>Selecting Chief Justice outside of SC</a:t>
            </a:r>
          </a:p>
        </p:txBody>
      </p:sp>
      <p:pic>
        <p:nvPicPr>
          <p:cNvPr id="36868" name="Picture 2" descr="http://www.furniturehomedesign.com/wp-content/uploads/2010/04/malaya-bar-cabi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381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249362"/>
          </a:xfrm>
        </p:spPr>
        <p:txBody>
          <a:bodyPr/>
          <a:lstStyle/>
          <a:p>
            <a:r>
              <a:rPr lang="en-US" dirty="0" smtClean="0"/>
              <a:t>Adams becomes President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1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228600"/>
            <a:ext cx="4648200" cy="5897563"/>
          </a:xfrm>
        </p:spPr>
        <p:txBody>
          <a:bodyPr/>
          <a:lstStyle/>
          <a:p>
            <a:r>
              <a:rPr lang="en-US" dirty="0"/>
              <a:t>John Adams Federalist</a:t>
            </a:r>
          </a:p>
          <a:p>
            <a:r>
              <a:rPr lang="en-US" dirty="0"/>
              <a:t>TJ : </a:t>
            </a:r>
            <a:r>
              <a:rPr lang="en-US" dirty="0" err="1"/>
              <a:t>Repub</a:t>
            </a:r>
            <a:endParaRPr lang="en-US" dirty="0"/>
          </a:p>
          <a:p>
            <a:pPr lvl="1"/>
            <a:r>
              <a:rPr lang="en-US" dirty="0"/>
              <a:t>Some </a:t>
            </a:r>
            <a:r>
              <a:rPr lang="en-US" dirty="0" smtClean="0"/>
              <a:t>mudslinging</a:t>
            </a:r>
          </a:p>
          <a:p>
            <a:pPr lvl="1"/>
            <a:r>
              <a:rPr lang="en-US" dirty="0" smtClean="0"/>
              <a:t>Separate taverns!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Adams </a:t>
            </a:r>
            <a:r>
              <a:rPr lang="en-US" dirty="0" smtClean="0"/>
              <a:t>wins</a:t>
            </a:r>
          </a:p>
          <a:p>
            <a:r>
              <a:rPr lang="en-US" dirty="0" smtClean="0"/>
              <a:t>TJ VP</a:t>
            </a:r>
          </a:p>
          <a:p>
            <a:r>
              <a:rPr lang="en-US" dirty="0" smtClean="0"/>
              <a:t>Had to fill GW’s shoes</a:t>
            </a:r>
          </a:p>
          <a:p>
            <a:r>
              <a:rPr lang="en-US" dirty="0" smtClean="0"/>
              <a:t>JA Hated by Hamilton (Same party!)</a:t>
            </a:r>
            <a:endParaRPr lang="en-US" dirty="0"/>
          </a:p>
        </p:txBody>
      </p:sp>
      <p:pic>
        <p:nvPicPr>
          <p:cNvPr id="37892" name="Picture 2" descr="http://lib.lbcc.edu/handouts/images/polsci/1796e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411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with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issue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French </a:t>
            </a:r>
            <a:r>
              <a:rPr lang="en-US" dirty="0"/>
              <a:t>had condemned Jay </a:t>
            </a:r>
            <a:r>
              <a:rPr lang="en-US" dirty="0" smtClean="0"/>
              <a:t>treaty</a:t>
            </a:r>
          </a:p>
          <a:p>
            <a:endParaRPr lang="en-US" dirty="0"/>
          </a:p>
          <a:p>
            <a:r>
              <a:rPr lang="en-US" dirty="0"/>
              <a:t>French warships seize 300 </a:t>
            </a:r>
            <a:r>
              <a:rPr lang="en-US" dirty="0" smtClean="0"/>
              <a:t>ships</a:t>
            </a:r>
          </a:p>
          <a:p>
            <a:endParaRPr lang="en-US" dirty="0" smtClean="0"/>
          </a:p>
          <a:p>
            <a:r>
              <a:rPr lang="en-US" dirty="0" smtClean="0"/>
              <a:t>Threatened our envoy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810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249362"/>
          </a:xfrm>
        </p:spPr>
        <p:txBody>
          <a:bodyPr/>
          <a:lstStyle/>
          <a:p>
            <a:pPr eaLnBrk="1" hangingPunct="1"/>
            <a:r>
              <a:rPr lang="en-US"/>
              <a:t>GW for Pres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36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038600" cy="5592763"/>
          </a:xfrm>
        </p:spPr>
        <p:txBody>
          <a:bodyPr/>
          <a:lstStyle/>
          <a:p>
            <a:pPr eaLnBrk="1" hangingPunct="1"/>
            <a:r>
              <a:rPr lang="en-US" dirty="0"/>
              <a:t>Only </a:t>
            </a:r>
            <a:r>
              <a:rPr lang="en-US" dirty="0" err="1"/>
              <a:t>pres</a:t>
            </a:r>
            <a:r>
              <a:rPr lang="en-US" dirty="0"/>
              <a:t> ever unanimous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Some say did not seek office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Hero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Set up Cabinet</a:t>
            </a:r>
          </a:p>
          <a:p>
            <a:pPr lvl="1" eaLnBrk="1" hangingPunct="1"/>
            <a:r>
              <a:rPr lang="en-US" dirty="0"/>
              <a:t>TJ: State</a:t>
            </a:r>
          </a:p>
          <a:p>
            <a:pPr lvl="1" eaLnBrk="1" hangingPunct="1"/>
            <a:r>
              <a:rPr lang="en-US" dirty="0"/>
              <a:t>AH: Treasury</a:t>
            </a:r>
          </a:p>
          <a:p>
            <a:pPr lvl="1" eaLnBrk="1" hangingPunct="1"/>
            <a:r>
              <a:rPr lang="en-US" dirty="0"/>
              <a:t>Knox: War</a:t>
            </a:r>
          </a:p>
        </p:txBody>
      </p:sp>
      <p:pic>
        <p:nvPicPr>
          <p:cNvPr id="15364" name="Picture 2" descr="http://sc94.ameslab.gov/TOUR/gwashingt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13" y="1295400"/>
            <a:ext cx="35115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267200" y="304800"/>
            <a:ext cx="3657600" cy="5821363"/>
          </a:xfrm>
        </p:spPr>
        <p:txBody>
          <a:bodyPr/>
          <a:lstStyle/>
          <a:p>
            <a:r>
              <a:rPr lang="en-US" dirty="0"/>
              <a:t>Adams sends </a:t>
            </a:r>
            <a:r>
              <a:rPr lang="en-US" dirty="0" smtClean="0"/>
              <a:t>new envoys</a:t>
            </a:r>
          </a:p>
          <a:p>
            <a:endParaRPr lang="en-US" dirty="0"/>
          </a:p>
          <a:p>
            <a:r>
              <a:rPr lang="en-US" dirty="0"/>
              <a:t>Met by x, y, </a:t>
            </a:r>
            <a:r>
              <a:rPr lang="en-US" dirty="0" smtClean="0"/>
              <a:t>z</a:t>
            </a:r>
          </a:p>
          <a:p>
            <a:endParaRPr lang="en-US" dirty="0"/>
          </a:p>
          <a:p>
            <a:r>
              <a:rPr lang="en-US" dirty="0"/>
              <a:t>US refuse to pay </a:t>
            </a:r>
            <a:r>
              <a:rPr lang="en-US" dirty="0" smtClean="0"/>
              <a:t>bribe</a:t>
            </a:r>
          </a:p>
          <a:p>
            <a:endParaRPr lang="en-US" dirty="0"/>
          </a:p>
          <a:p>
            <a:r>
              <a:rPr lang="en-US" dirty="0"/>
              <a:t>When Marshall came home he was a hero for saying </a:t>
            </a:r>
            <a:r>
              <a:rPr lang="en-US" dirty="0" smtClean="0"/>
              <a:t>no</a:t>
            </a:r>
          </a:p>
          <a:p>
            <a:endParaRPr lang="en-US" dirty="0"/>
          </a:p>
          <a:p>
            <a:r>
              <a:rPr lang="en-US" dirty="0"/>
              <a:t>War </a:t>
            </a:r>
            <a:r>
              <a:rPr lang="en-US" dirty="0" smtClean="0"/>
              <a:t>fever</a:t>
            </a:r>
            <a:endParaRPr lang="en-US" dirty="0"/>
          </a:p>
          <a:p>
            <a:r>
              <a:rPr lang="en-US" sz="1000" dirty="0">
                <a:hlinkClick r:id="rId2"/>
              </a:rPr>
              <a:t>https://www.facebook.com/MrBettsClass/posts/948418795199800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4572000" y="1676400"/>
            <a:ext cx="312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50178" name="Picture 2" descr="https://i.ytimg.com/vi/umQfT9dTsxs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4023359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401762"/>
          </a:xfrm>
        </p:spPr>
        <p:txBody>
          <a:bodyPr/>
          <a:lstStyle/>
          <a:p>
            <a:r>
              <a:rPr lang="en-US" dirty="0" smtClean="0"/>
              <a:t>Unofficial fighting</a:t>
            </a:r>
            <a:endParaRPr lang="en-US" dirty="0"/>
          </a:p>
        </p:txBody>
      </p:sp>
      <p:sp>
        <p:nvSpPr>
          <p:cNvPr id="3891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5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0"/>
            <a:ext cx="4724400" cy="6858000"/>
          </a:xfrm>
        </p:spPr>
        <p:txBody>
          <a:bodyPr/>
          <a:lstStyle/>
          <a:p>
            <a:r>
              <a:rPr lang="en-US" dirty="0"/>
              <a:t>Naval </a:t>
            </a:r>
            <a:r>
              <a:rPr lang="en-US" dirty="0" err="1"/>
              <a:t>Dpt</a:t>
            </a:r>
            <a:r>
              <a:rPr lang="en-US" dirty="0"/>
              <a:t> created</a:t>
            </a:r>
          </a:p>
          <a:p>
            <a:pPr lvl="1"/>
            <a:r>
              <a:rPr lang="en-US" dirty="0"/>
              <a:t>Only had a 3 ship navy</a:t>
            </a:r>
          </a:p>
          <a:p>
            <a:r>
              <a:rPr lang="en-US" dirty="0"/>
              <a:t>Marines established</a:t>
            </a:r>
          </a:p>
          <a:p>
            <a:r>
              <a:rPr lang="en-US" dirty="0"/>
              <a:t>Army </a:t>
            </a:r>
            <a:r>
              <a:rPr lang="en-US" dirty="0" smtClean="0"/>
              <a:t>raised</a:t>
            </a:r>
          </a:p>
          <a:p>
            <a:endParaRPr lang="en-US" dirty="0"/>
          </a:p>
          <a:p>
            <a:r>
              <a:rPr lang="en-US" dirty="0"/>
              <a:t>Suspended trade with </a:t>
            </a:r>
            <a:r>
              <a:rPr lang="en-US" dirty="0" smtClean="0"/>
              <a:t>France</a:t>
            </a:r>
          </a:p>
          <a:p>
            <a:endParaRPr lang="en-US" dirty="0"/>
          </a:p>
          <a:p>
            <a:r>
              <a:rPr lang="en-US" dirty="0"/>
              <a:t>2.5 years of undeclared </a:t>
            </a:r>
            <a:r>
              <a:rPr lang="en-US" dirty="0" smtClean="0"/>
              <a:t>fighting</a:t>
            </a:r>
            <a:endParaRPr lang="en-US" dirty="0"/>
          </a:p>
          <a:p>
            <a:pPr lvl="1"/>
            <a:r>
              <a:rPr lang="en-US" dirty="0"/>
              <a:t>Mostly in </a:t>
            </a:r>
            <a:r>
              <a:rPr lang="en-US" dirty="0" err="1"/>
              <a:t>WIndies</a:t>
            </a:r>
            <a:endParaRPr lang="en-US" dirty="0"/>
          </a:p>
          <a:p>
            <a:pPr lvl="1"/>
            <a:r>
              <a:rPr lang="en-US" dirty="0"/>
              <a:t>Privateers and </a:t>
            </a:r>
            <a:r>
              <a:rPr lang="en-US" dirty="0" smtClean="0"/>
              <a:t>Navy</a:t>
            </a:r>
          </a:p>
          <a:p>
            <a:pPr lvl="1"/>
            <a:endParaRPr lang="en-US" dirty="0"/>
          </a:p>
          <a:p>
            <a:r>
              <a:rPr lang="en-US" dirty="0"/>
              <a:t>Were we going to war?</a:t>
            </a:r>
          </a:p>
        </p:txBody>
      </p:sp>
      <p:pic>
        <p:nvPicPr>
          <p:cNvPr id="38916" name="Picture 2" descr="http://www.born2synthesize.com/wp-content/uploads/2011/04/12966_3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37052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73162"/>
          </a:xfrm>
        </p:spPr>
        <p:txBody>
          <a:bodyPr/>
          <a:lstStyle/>
          <a:p>
            <a:r>
              <a:rPr lang="en-US" dirty="0" smtClean="0"/>
              <a:t>Adams puts Patriotism…</a:t>
            </a:r>
            <a:endParaRPr 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9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0"/>
            <a:ext cx="4876800" cy="6858000"/>
          </a:xfrm>
        </p:spPr>
        <p:txBody>
          <a:bodyPr/>
          <a:lstStyle/>
          <a:p>
            <a:r>
              <a:rPr lang="en-US" dirty="0"/>
              <a:t>France wants </a:t>
            </a:r>
            <a:r>
              <a:rPr lang="en-US" dirty="0" smtClean="0"/>
              <a:t>Peace</a:t>
            </a:r>
          </a:p>
          <a:p>
            <a:endParaRPr lang="en-US" dirty="0"/>
          </a:p>
          <a:p>
            <a:r>
              <a:rPr lang="en-US" dirty="0"/>
              <a:t>Did not want another enemy</a:t>
            </a:r>
          </a:p>
          <a:p>
            <a:pPr marL="742950" lvl="1" indent="-285750"/>
            <a:r>
              <a:rPr lang="en-US" dirty="0"/>
              <a:t>Adams shocked Feds by sending new Foreign minister</a:t>
            </a:r>
          </a:p>
          <a:p>
            <a:pPr marL="742950" lvl="1" indent="-285750"/>
            <a:r>
              <a:rPr lang="en-US" dirty="0"/>
              <a:t>AH and Feds mad</a:t>
            </a:r>
          </a:p>
          <a:p>
            <a:pPr marL="742950" lvl="1" indent="-285750"/>
            <a:r>
              <a:rPr lang="en-US" dirty="0"/>
              <a:t>TJ and </a:t>
            </a:r>
            <a:r>
              <a:rPr lang="en-US" dirty="0" err="1"/>
              <a:t>Jeffs</a:t>
            </a:r>
            <a:r>
              <a:rPr lang="en-US" dirty="0"/>
              <a:t>  happy</a:t>
            </a:r>
          </a:p>
          <a:p>
            <a:pPr marL="742950" lvl="1" indent="-285750"/>
            <a:r>
              <a:rPr lang="en-US" dirty="0" smtClean="0">
                <a:solidFill>
                  <a:srgbClr val="FFFF00"/>
                </a:solidFill>
              </a:rPr>
              <a:t>Convention of 1800 </a:t>
            </a:r>
          </a:p>
          <a:p>
            <a:pPr marL="1025525" lvl="2" indent="-285750"/>
            <a:r>
              <a:rPr lang="en-US" dirty="0" smtClean="0"/>
              <a:t>negotiated </a:t>
            </a:r>
            <a:r>
              <a:rPr lang="en-US" dirty="0"/>
              <a:t>with Napoleon</a:t>
            </a:r>
          </a:p>
          <a:p>
            <a:pPr marL="742950" lvl="1" indent="-285750"/>
            <a:r>
              <a:rPr lang="en-US" dirty="0"/>
              <a:t>End </a:t>
            </a:r>
            <a:r>
              <a:rPr lang="en-US" dirty="0" smtClean="0"/>
              <a:t>Franco-American</a:t>
            </a:r>
          </a:p>
          <a:p>
            <a:pPr marL="742950" lvl="1" indent="-285750"/>
            <a:endParaRPr lang="en-US" dirty="0"/>
          </a:p>
          <a:p>
            <a:r>
              <a:rPr lang="en-US" dirty="0"/>
              <a:t>US pay some damage</a:t>
            </a:r>
          </a:p>
          <a:p>
            <a:r>
              <a:rPr lang="en-US" dirty="0"/>
              <a:t>Major war missed</a:t>
            </a:r>
          </a:p>
          <a:p>
            <a:r>
              <a:rPr lang="en-US" dirty="0"/>
              <a:t>Louis purchase door opened</a:t>
            </a:r>
          </a:p>
          <a:p>
            <a:r>
              <a:rPr lang="en-US" dirty="0"/>
              <a:t>Adams felt best achievement</a:t>
            </a:r>
          </a:p>
        </p:txBody>
      </p:sp>
      <p:pic>
        <p:nvPicPr>
          <p:cNvPr id="39940" name="Picture 2" descr="http://upload.wikimedia.org/wikipedia/commons/thumb/0/04/The_Signing_of_the_Treaty_of_Mortefontaine,_30th_September_1800_by_Victor-Jean_Adam.jpg/220px-The_Signing_of_the_Treaty_of_Mortefontaine,_30th_September_1800_by_Victor-Jean_Ad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3352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325562"/>
          </a:xfrm>
        </p:spPr>
        <p:txBody>
          <a:bodyPr/>
          <a:lstStyle/>
          <a:p>
            <a:r>
              <a:rPr lang="en-US" dirty="0" smtClean="0"/>
              <a:t>Federalist Witch Hunt</a:t>
            </a:r>
            <a:endParaRPr lang="en-US" dirty="0"/>
          </a:p>
        </p:txBody>
      </p:sp>
      <p:sp>
        <p:nvSpPr>
          <p:cNvPr id="4096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63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381000"/>
            <a:ext cx="4724400" cy="6324600"/>
          </a:xfrm>
        </p:spPr>
        <p:txBody>
          <a:bodyPr/>
          <a:lstStyle/>
          <a:p>
            <a:r>
              <a:rPr lang="en-US"/>
              <a:t>Feds pass laws to limit Jeffs</a:t>
            </a:r>
          </a:p>
          <a:p>
            <a:endParaRPr lang="en-US"/>
          </a:p>
          <a:p>
            <a:r>
              <a:rPr lang="en-US" sz="3200"/>
              <a:t>Alien Acts</a:t>
            </a:r>
          </a:p>
          <a:p>
            <a:r>
              <a:rPr lang="en-US"/>
              <a:t>Most immigrants siding with Jeffs</a:t>
            </a:r>
          </a:p>
          <a:p>
            <a:r>
              <a:rPr lang="en-US"/>
              <a:t>Feds going to raise citz to 14 yrs</a:t>
            </a:r>
          </a:p>
          <a:p>
            <a:r>
              <a:rPr lang="en-US"/>
              <a:t>Pres. Deport if needed</a:t>
            </a:r>
          </a:p>
          <a:p>
            <a:r>
              <a:rPr lang="en-US"/>
              <a:t>Get rid of problems (Genet)</a:t>
            </a:r>
          </a:p>
          <a:p>
            <a:r>
              <a:rPr lang="en-US"/>
              <a:t>Get rid of Brits</a:t>
            </a:r>
          </a:p>
          <a:p>
            <a:r>
              <a:rPr lang="en-US"/>
              <a:t>Never enforced, but many left</a:t>
            </a:r>
          </a:p>
        </p:txBody>
      </p:sp>
      <p:pic>
        <p:nvPicPr>
          <p:cNvPr id="40964" name="Picture 2" descr="http://mrberlin.com/images/products/detail/Alien_Sedition_Acts_thumb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6639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http://ecdn0.hark.com/images/000/004/224/4224/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343400"/>
            <a:ext cx="18256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1325562"/>
          </a:xfrm>
        </p:spPr>
        <p:txBody>
          <a:bodyPr/>
          <a:lstStyle/>
          <a:p>
            <a:r>
              <a:rPr lang="en-US"/>
              <a:t>Sedition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987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381000"/>
            <a:ext cx="4724400" cy="6324600"/>
          </a:xfrm>
        </p:spPr>
        <p:txBody>
          <a:bodyPr/>
          <a:lstStyle/>
          <a:p>
            <a:r>
              <a:rPr lang="en-US" dirty="0"/>
              <a:t>Cannot impede govt. or accuse agents </a:t>
            </a:r>
            <a:r>
              <a:rPr lang="en-US" dirty="0" smtClean="0"/>
              <a:t>falsely</a:t>
            </a:r>
          </a:p>
          <a:p>
            <a:endParaRPr lang="en-US" dirty="0"/>
          </a:p>
          <a:p>
            <a:r>
              <a:rPr lang="en-US" dirty="0" err="1"/>
              <a:t>Vio</a:t>
            </a:r>
            <a:r>
              <a:rPr lang="en-US" dirty="0"/>
              <a:t> of 1</a:t>
            </a:r>
            <a:r>
              <a:rPr lang="en-US" baseline="30000" dirty="0"/>
              <a:t>st</a:t>
            </a:r>
            <a:endParaRPr lang="en-US" dirty="0"/>
          </a:p>
          <a:p>
            <a:pPr lvl="1"/>
            <a:r>
              <a:rPr lang="en-US" dirty="0"/>
              <a:t>10 </a:t>
            </a:r>
            <a:r>
              <a:rPr lang="en-US" dirty="0" err="1"/>
              <a:t>jeff</a:t>
            </a:r>
            <a:r>
              <a:rPr lang="en-US" dirty="0"/>
              <a:t> editors brought to trial and convicted</a:t>
            </a:r>
          </a:p>
          <a:p>
            <a:pPr lvl="1"/>
            <a:r>
              <a:rPr lang="en-US" dirty="0"/>
              <a:t>Expired in 1801 on Adams leaving</a:t>
            </a:r>
          </a:p>
          <a:p>
            <a:pPr marL="1025525" lvl="2" indent="-285750"/>
            <a:r>
              <a:rPr lang="en-US" dirty="0"/>
              <a:t>Could not be used against </a:t>
            </a:r>
            <a:r>
              <a:rPr lang="en-US" dirty="0" smtClean="0"/>
              <a:t>them</a:t>
            </a:r>
          </a:p>
          <a:p>
            <a:pPr marL="1025525" lvl="2" indent="-285750"/>
            <a:endParaRPr lang="en-US" dirty="0"/>
          </a:p>
          <a:p>
            <a:r>
              <a:rPr lang="en-US" dirty="0"/>
              <a:t>Popular support, anti French</a:t>
            </a:r>
          </a:p>
          <a:p>
            <a:r>
              <a:rPr lang="en-US" dirty="0"/>
              <a:t>Feds win big in off year Congress elections</a:t>
            </a:r>
          </a:p>
        </p:txBody>
      </p:sp>
      <p:pic>
        <p:nvPicPr>
          <p:cNvPr id="41988" name="Picture 2" descr="http://1.bp.blogspot.com/_ijF9TNjBOCA/TR-vOHkpC2I/AAAAAAAAFNo/xwsf7zXfyIk/s1600/Wanted_For_Sed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38195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249362"/>
          </a:xfrm>
        </p:spPr>
        <p:txBody>
          <a:bodyPr/>
          <a:lstStyle/>
          <a:p>
            <a:r>
              <a:rPr lang="en-US"/>
              <a:t>Vg and KY Reso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011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457200"/>
            <a:ext cx="4876800" cy="6400800"/>
          </a:xfrm>
        </p:spPr>
        <p:txBody>
          <a:bodyPr/>
          <a:lstStyle/>
          <a:p>
            <a:r>
              <a:rPr lang="en-US"/>
              <a:t>Jefferson and Madison write</a:t>
            </a:r>
          </a:p>
          <a:p>
            <a:r>
              <a:rPr lang="en-US"/>
              <a:t>Secret</a:t>
            </a:r>
          </a:p>
          <a:p>
            <a:r>
              <a:rPr lang="en-US"/>
              <a:t>States could nullify</a:t>
            </a:r>
          </a:p>
          <a:p>
            <a:r>
              <a:rPr lang="en-US"/>
              <a:t>Compact Theory</a:t>
            </a:r>
          </a:p>
          <a:p>
            <a:pPr marL="742950" lvl="1" indent="-285750"/>
            <a:r>
              <a:rPr lang="en-US"/>
              <a:t>From Locke</a:t>
            </a:r>
          </a:p>
          <a:p>
            <a:pPr marL="742950" lvl="1" indent="-285750"/>
            <a:r>
              <a:rPr lang="en-US"/>
              <a:t>States could decide whether constitutional</a:t>
            </a:r>
          </a:p>
          <a:p>
            <a:r>
              <a:rPr lang="en-US"/>
              <a:t>No states passed VG or KY so went away</a:t>
            </a:r>
          </a:p>
          <a:p>
            <a:r>
              <a:rPr lang="en-US"/>
              <a:t>Feds said job of SC to decide constitutionality not states</a:t>
            </a:r>
          </a:p>
        </p:txBody>
      </p:sp>
      <p:pic>
        <p:nvPicPr>
          <p:cNvPr id="43012" name="Picture 2" descr="http://www.xtimeline.com/__UserPic_Large/1698/ELT2008020412043678032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3429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325562"/>
          </a:xfrm>
        </p:spPr>
        <p:txBody>
          <a:bodyPr/>
          <a:lstStyle/>
          <a:p>
            <a:r>
              <a:rPr lang="en-US" dirty="0"/>
              <a:t>Federalist Legacy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083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304800"/>
            <a:ext cx="4648200" cy="6400800"/>
          </a:xfrm>
        </p:spPr>
        <p:txBody>
          <a:bodyPr/>
          <a:lstStyle/>
          <a:p>
            <a:r>
              <a:rPr lang="en-US" dirty="0"/>
              <a:t>Hamilton’s Financial plan</a:t>
            </a:r>
          </a:p>
          <a:p>
            <a:r>
              <a:rPr lang="en-US" dirty="0"/>
              <a:t>GW’s precedents</a:t>
            </a:r>
          </a:p>
          <a:p>
            <a:r>
              <a:rPr lang="en-US" dirty="0"/>
              <a:t>No war</a:t>
            </a:r>
          </a:p>
          <a:p>
            <a:r>
              <a:rPr lang="en-US" dirty="0"/>
              <a:t>No anarchy</a:t>
            </a:r>
          </a:p>
          <a:p>
            <a:r>
              <a:rPr lang="en-US" dirty="0"/>
              <a:t>Two party system</a:t>
            </a:r>
          </a:p>
          <a:p>
            <a:r>
              <a:rPr lang="en-US" dirty="0"/>
              <a:t>Westward expansion</a:t>
            </a:r>
          </a:p>
          <a:p>
            <a:endParaRPr lang="en-US" dirty="0"/>
          </a:p>
          <a:p>
            <a:r>
              <a:rPr lang="en-US" dirty="0"/>
              <a:t>BE FAT</a:t>
            </a:r>
          </a:p>
          <a:p>
            <a:endParaRPr lang="en-US" dirty="0"/>
          </a:p>
        </p:txBody>
      </p:sp>
      <p:pic>
        <p:nvPicPr>
          <p:cNvPr id="46084" name="Picture 2" descr="http://www.tszz.com/thinker/madison/federalist/federalistmen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38671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Displaying 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77200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8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249362"/>
          </a:xfrm>
        </p:spPr>
        <p:txBody>
          <a:bodyPr/>
          <a:lstStyle/>
          <a:p>
            <a:pPr eaLnBrk="1" hangingPunct="1"/>
            <a:r>
              <a:rPr lang="en-US"/>
              <a:t>Bill of Rights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5821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Did not want another convention, could lose everything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Madison wrote and directed through Congress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Gave specific powers to Fed and states to meet the needs of everyone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Passed around same time: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Judiciary Act 1789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Attorney General</a:t>
            </a:r>
          </a:p>
        </p:txBody>
      </p:sp>
      <p:pic>
        <p:nvPicPr>
          <p:cNvPr id="16388" name="Picture 2" descr="http://t0.gstatic.com/images?q=tbn:ANd9GcTI1-RxnmRiBbsiBvl27x2Kl_a3ReJquBwH7btXI60QM9589G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888" y="1524000"/>
            <a:ext cx="38973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249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Hamilton Revives Public Debt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5897563"/>
          </a:xfrm>
        </p:spPr>
        <p:txBody>
          <a:bodyPr/>
          <a:lstStyle/>
          <a:p>
            <a:pPr eaLnBrk="1" hangingPunct="1"/>
            <a:r>
              <a:rPr lang="en-US" dirty="0"/>
              <a:t>Hamilton</a:t>
            </a:r>
          </a:p>
          <a:p>
            <a:pPr lvl="1" eaLnBrk="1" hangingPunct="1"/>
            <a:r>
              <a:rPr lang="en-US" dirty="0"/>
              <a:t>Smart, but cold</a:t>
            </a:r>
          </a:p>
          <a:p>
            <a:pPr lvl="1" eaLnBrk="1" hangingPunct="1"/>
            <a:r>
              <a:rPr lang="en-US" dirty="0"/>
              <a:t>Loved US, but not us</a:t>
            </a:r>
          </a:p>
          <a:p>
            <a:pPr lvl="1" eaLnBrk="1" hangingPunct="1"/>
            <a:r>
              <a:rPr lang="en-US" dirty="0"/>
              <a:t>Upper class fan</a:t>
            </a:r>
          </a:p>
          <a:p>
            <a:pPr lvl="2" eaLnBrk="1" hangingPunct="1"/>
            <a:r>
              <a:rPr lang="en-US" dirty="0"/>
              <a:t>Make policy for upper class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Trickle down</a:t>
            </a:r>
          </a:p>
          <a:p>
            <a:pPr lvl="1" eaLnBrk="1" hangingPunct="1"/>
            <a:r>
              <a:rPr lang="en-US" dirty="0"/>
              <a:t>Needed to get US to have good credit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hlinkClick r:id="rId2"/>
              </a:rPr>
              <a:t>http://www.youtube.com/watch?v=LBSuwa8mf9o</a:t>
            </a: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17412" name="Picture 2" descr="http://www.newdeal20.org/wp-content/uploads/2011/04/alexander_hamilto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524000"/>
            <a:ext cx="209708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books.google.com/books?id=3JrTRwDwNw4C&amp;printsec=frontcover&amp;img=1&amp;zoom=1&amp;edge=cur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00"/>
            <a:ext cx="1981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Displaying 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851616"/>
              </p:ext>
            </p:extLst>
          </p:nvPr>
        </p:nvGraphicFramePr>
        <p:xfrm>
          <a:off x="457200" y="457200"/>
          <a:ext cx="8305800" cy="5715000"/>
        </p:xfrm>
        <a:graphic>
          <a:graphicData uri="http://schemas.openxmlformats.org/drawingml/2006/table">
            <a:tbl>
              <a:tblPr/>
              <a:tblGrid>
                <a:gridCol w="1384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Hamilton’s Plan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Bank of 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Excise Tax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Fund at Par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Assume State Debts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Tariff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What does it mean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Why is it significant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249362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43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5821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92D050"/>
                </a:solidFill>
              </a:rPr>
              <a:t>Fund at par</a:t>
            </a:r>
            <a:r>
              <a:rPr lang="en-US" dirty="0"/>
              <a:t>: Pay off bonds at face value and with interest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People did not believe gov. would do so were selling to speculators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Shows people and other countries we pay debts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92D050"/>
                </a:solidFill>
              </a:rPr>
              <a:t>Assume all state debts</a:t>
            </a:r>
            <a:r>
              <a:rPr lang="en-US" dirty="0"/>
              <a:t>: 21.5 million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States </a:t>
            </a:r>
            <a:r>
              <a:rPr lang="en-US" dirty="0"/>
              <a:t>that owed a lot felt great, those that did not, were not </a:t>
            </a:r>
            <a:r>
              <a:rPr lang="en-US" dirty="0" smtClean="0"/>
              <a:t>thrilled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Make states feel responsible to </a:t>
            </a:r>
            <a:r>
              <a:rPr lang="en-US" dirty="0" err="1"/>
              <a:t>gov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pic>
        <p:nvPicPr>
          <p:cNvPr id="18436" name="Picture 2" descr="https://mstartzman.pbworks.com/f/1285645505/usdol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3810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325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Custom duties…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945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038600" cy="5668963"/>
          </a:xfrm>
        </p:spPr>
        <p:txBody>
          <a:bodyPr/>
          <a:lstStyle/>
          <a:p>
            <a:pPr eaLnBrk="1" hangingPunct="1"/>
            <a:r>
              <a:rPr lang="en-US" dirty="0"/>
              <a:t>Hamilton: Father of </a:t>
            </a:r>
            <a:r>
              <a:rPr lang="en-US" dirty="0">
                <a:solidFill>
                  <a:srgbClr val="92D050"/>
                </a:solidFill>
              </a:rPr>
              <a:t>National Debt</a:t>
            </a:r>
          </a:p>
          <a:p>
            <a:pPr lvl="1" eaLnBrk="1" hangingPunct="1"/>
            <a:r>
              <a:rPr lang="en-US" dirty="0"/>
              <a:t>National debt, national blessing</a:t>
            </a:r>
          </a:p>
          <a:p>
            <a:pPr lvl="1" eaLnBrk="1" hangingPunct="1"/>
            <a:r>
              <a:rPr lang="en-US" dirty="0"/>
              <a:t>Tariffs and Taxes to get money to pay all this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First Tariff: 1789</a:t>
            </a:r>
          </a:p>
          <a:p>
            <a:pPr lvl="1" eaLnBrk="1" hangingPunct="1"/>
            <a:r>
              <a:rPr lang="en-US" dirty="0"/>
              <a:t>Money and protection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92D050"/>
                </a:solidFill>
              </a:rPr>
              <a:t>Excise tax:</a:t>
            </a:r>
            <a:r>
              <a:rPr lang="en-US" dirty="0"/>
              <a:t> ON WHISKEY!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Pay for debts</a:t>
            </a:r>
          </a:p>
        </p:txBody>
      </p:sp>
      <p:pic>
        <p:nvPicPr>
          <p:cNvPr id="19460" name="Picture 2" descr="http://cdn.dipity.com/uploads/events/50c35719cde73374c9dbde3be65fe5aa_1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4191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325562"/>
          </a:xfrm>
        </p:spPr>
        <p:txBody>
          <a:bodyPr/>
          <a:lstStyle/>
          <a:p>
            <a:pPr eaLnBrk="1" hangingPunct="1"/>
            <a:r>
              <a:rPr lang="en-US" dirty="0"/>
              <a:t>Jefferson Battles Bank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48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038600" cy="57451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92D050"/>
                </a:solidFill>
              </a:rPr>
              <a:t>Bank of US</a:t>
            </a:r>
          </a:p>
          <a:p>
            <a:pPr lvl="1" indent="-382588" eaLnBrk="1" hangingPunct="1">
              <a:buFont typeface="Wingdings 2" pitchFamily="18" charset="2"/>
              <a:buChar char=""/>
            </a:pPr>
            <a:r>
              <a:rPr lang="en-US" dirty="0"/>
              <a:t>Model from England</a:t>
            </a:r>
          </a:p>
          <a:p>
            <a:pPr lvl="1" indent="-382588" eaLnBrk="1" hangingPunct="1">
              <a:buFont typeface="Wingdings 2" pitchFamily="18" charset="2"/>
              <a:buChar char=""/>
            </a:pPr>
            <a:r>
              <a:rPr lang="en-US" dirty="0"/>
              <a:t>Gov. owned stock in bank</a:t>
            </a:r>
          </a:p>
          <a:p>
            <a:pPr lvl="1" indent="-382588" eaLnBrk="1" hangingPunct="1">
              <a:buFont typeface="Wingdings 2" pitchFamily="18" charset="2"/>
              <a:buChar char=""/>
            </a:pPr>
            <a:r>
              <a:rPr lang="en-US" dirty="0"/>
              <a:t>Keep fed. Money there</a:t>
            </a:r>
          </a:p>
          <a:p>
            <a:pPr lvl="1" indent="-382588" eaLnBrk="1" hangingPunct="1">
              <a:buFont typeface="Wingdings 2" pitchFamily="18" charset="2"/>
              <a:buChar char=""/>
            </a:pPr>
            <a:r>
              <a:rPr lang="en-US" dirty="0"/>
              <a:t>Sound and stable national currency</a:t>
            </a:r>
          </a:p>
          <a:p>
            <a:pPr lvl="1" indent="-382588" eaLnBrk="1" hangingPunct="1">
              <a:buFont typeface="Wingdings 2" pitchFamily="18" charset="2"/>
              <a:buChar char=""/>
            </a:pPr>
            <a:endParaRPr lang="en-US" dirty="0"/>
          </a:p>
          <a:p>
            <a:pPr eaLnBrk="1" hangingPunct="1"/>
            <a:r>
              <a:rPr lang="en-US" dirty="0"/>
              <a:t>Jefferson against: Not in Constitution</a:t>
            </a:r>
          </a:p>
          <a:p>
            <a:pPr eaLnBrk="1" hangingPunct="1"/>
            <a:r>
              <a:rPr lang="en-US" dirty="0"/>
              <a:t>Strict vs. loose</a:t>
            </a:r>
          </a:p>
          <a:p>
            <a:pPr eaLnBrk="1" hangingPunct="1"/>
            <a:r>
              <a:rPr lang="en-US" dirty="0"/>
              <a:t>AH says: Necessary and proper</a:t>
            </a:r>
          </a:p>
          <a:p>
            <a:pPr eaLnBrk="1" hangingPunct="1"/>
            <a:r>
              <a:rPr lang="en-US" dirty="0"/>
              <a:t>1791: a go 20yr charter</a:t>
            </a:r>
          </a:p>
          <a:p>
            <a:pPr eaLnBrk="1" hangingPunct="1"/>
            <a:endParaRPr lang="en-US" dirty="0"/>
          </a:p>
        </p:txBody>
      </p:sp>
      <p:pic>
        <p:nvPicPr>
          <p:cNvPr id="20484" name="Picture 2" descr="http://www.librarycompany.org/economics/riskybusiness/images/bank_of_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7893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6162</TotalTime>
  <Words>1411</Words>
  <Application>Microsoft Office PowerPoint</Application>
  <PresentationFormat>On-screen Show (4:3)</PresentationFormat>
  <Paragraphs>378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Technic</vt:lpstr>
      <vt:lpstr>Chapter 10  </vt:lpstr>
      <vt:lpstr>Growing Pains</vt:lpstr>
      <vt:lpstr>GW for Pres</vt:lpstr>
      <vt:lpstr>Bill of Rights</vt:lpstr>
      <vt:lpstr>Hamilton Revives Public Debt</vt:lpstr>
      <vt:lpstr>PowerPoint Presentation</vt:lpstr>
      <vt:lpstr>PowerPoint Presentation</vt:lpstr>
      <vt:lpstr>Custom duties…</vt:lpstr>
      <vt:lpstr>Jefferson Battles Bank</vt:lpstr>
      <vt:lpstr>Mutinous Moonshiners</vt:lpstr>
      <vt:lpstr>PowerPoint Presentation</vt:lpstr>
      <vt:lpstr>PowerPoint Presentation</vt:lpstr>
      <vt:lpstr>Political Parties</vt:lpstr>
      <vt:lpstr>Federalists Vs. J. Republicans https://www.youtube.com/watch?v=_KnPB37YB7I</vt:lpstr>
      <vt:lpstr>Federalists https://www.youtube.com/watch?v=_KnPB37YB7I </vt:lpstr>
      <vt:lpstr>Jeffersonians</vt:lpstr>
      <vt:lpstr>French Revolution</vt:lpstr>
      <vt:lpstr>PowerPoint Presentation</vt:lpstr>
      <vt:lpstr>GW and Neutrality</vt:lpstr>
      <vt:lpstr>PowerPoint Presentation</vt:lpstr>
      <vt:lpstr>PowerPoint Presentation</vt:lpstr>
      <vt:lpstr>Embroilments with Britain  </vt:lpstr>
      <vt:lpstr>Jay’s Treaty/Farewell</vt:lpstr>
      <vt:lpstr>Provisions</vt:lpstr>
      <vt:lpstr>Pinckney 1795 (still part of Treaty/Farwell)</vt:lpstr>
      <vt:lpstr>GW farewell</vt:lpstr>
      <vt:lpstr>GW precedents</vt:lpstr>
      <vt:lpstr>Adams becomes President</vt:lpstr>
      <vt:lpstr>War with France</vt:lpstr>
      <vt:lpstr>PowerPoint Presentation</vt:lpstr>
      <vt:lpstr>Unofficial fighting</vt:lpstr>
      <vt:lpstr>Adams puts Patriotism…</vt:lpstr>
      <vt:lpstr>Federalist Witch Hunt</vt:lpstr>
      <vt:lpstr>Sedition</vt:lpstr>
      <vt:lpstr>Vg and KY Reso</vt:lpstr>
      <vt:lpstr>Federalist Legacy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Windows User</cp:lastModifiedBy>
  <cp:revision>76</cp:revision>
  <dcterms:created xsi:type="dcterms:W3CDTF">2011-10-11T01:00:41Z</dcterms:created>
  <dcterms:modified xsi:type="dcterms:W3CDTF">2017-10-19T18:15:09Z</dcterms:modified>
</cp:coreProperties>
</file>