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8"/>
  </p:notesMasterIdLst>
  <p:sldIdLst>
    <p:sldId id="256" r:id="rId2"/>
    <p:sldId id="292" r:id="rId3"/>
    <p:sldId id="293" r:id="rId4"/>
    <p:sldId id="294" r:id="rId5"/>
    <p:sldId id="297" r:id="rId6"/>
    <p:sldId id="257" r:id="rId7"/>
    <p:sldId id="258" r:id="rId8"/>
    <p:sldId id="259" r:id="rId9"/>
    <p:sldId id="262" r:id="rId10"/>
    <p:sldId id="263" r:id="rId11"/>
    <p:sldId id="260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90" r:id="rId22"/>
    <p:sldId id="273" r:id="rId23"/>
    <p:sldId id="274" r:id="rId24"/>
    <p:sldId id="275" r:id="rId25"/>
    <p:sldId id="277" r:id="rId26"/>
    <p:sldId id="278" r:id="rId27"/>
    <p:sldId id="291" r:id="rId28"/>
    <p:sldId id="279" r:id="rId29"/>
    <p:sldId id="280" r:id="rId30"/>
    <p:sldId id="289" r:id="rId31"/>
    <p:sldId id="281" r:id="rId32"/>
    <p:sldId id="282" r:id="rId33"/>
    <p:sldId id="283" r:id="rId34"/>
    <p:sldId id="284" r:id="rId35"/>
    <p:sldId id="285" r:id="rId36"/>
    <p:sldId id="29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D9860D-256B-48F5-B8D3-52E5C27872D9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BFCFFC-96A8-4A4A-B330-C450A7F84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0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450A-9D96-41B7-B777-721C9AA2A692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1353-91CF-4699-93F5-29FD4A286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21A2-C991-478D-B7E8-905E5679A567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2302-0B4F-4579-92D7-C25141D7A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4968-2262-4054-B14D-C275F2210A1E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B1EC-2603-48AF-A320-C73645531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3"/>
            <a:ext cx="8230802" cy="5850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905F-E982-4C28-B853-47D36E027695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C6D6-2DF3-4989-BB08-951562491F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C829-735E-4491-AF50-90A8711CA7AB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98E-7558-4177-874F-3C1AC12CA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9562-5623-4858-A520-9F5C8CF870DC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357B-BC7F-4D93-8F27-4511353B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D907-44CF-4EE4-A3E9-01D19469D4B8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2247-548C-4DFD-BE65-0C227D6F5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CF98-5D78-47AE-8DE7-7CEA15E368CA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A9DA-4C3F-4C27-B706-97C019D27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18E2-E0EB-4634-BD65-BAACC2DD8FCC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CE4E-0B08-499F-A413-17534DAB4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7FE0-0E9D-445A-B8B1-A4A1A99735C3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A81C-D9C6-45DC-90AC-008007846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5413-6B28-4EF4-B9B0-249629EB98D4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D04E-0DFB-4AF3-8571-3D8323971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43B1139-1D06-4926-B284-780C7D785B06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24FA59A-FA6B-4B6D-8AF1-4C3D42A5B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FqW4WkPxJ5Y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5Vh1od76I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Ixg3XiBaw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heckers%20Speech.as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Chapter 37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Ikes Goals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eaLnBrk="1" hangingPunct="1"/>
            <a:r>
              <a:rPr lang="en-US" dirty="0"/>
              <a:t>Restore tranquility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 major social changes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Balanced budget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Dismantle some New Deal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Try to keep military spending in check</a:t>
            </a:r>
          </a:p>
        </p:txBody>
      </p:sp>
      <p:pic>
        <p:nvPicPr>
          <p:cNvPr id="23556" name="Picture 5" descr="eisen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324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1976438" y="357188"/>
            <a:ext cx="6178550" cy="604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73" tIns="43087" rIns="86173" bIns="43087">
            <a:spAutoFit/>
          </a:bodyPr>
          <a:lstStyle/>
          <a:p>
            <a:pPr lvl="2"/>
            <a:r>
              <a:rPr lang="en-US" sz="2300" dirty="0">
                <a:latin typeface="Calibri" pitchFamily="34" charset="0"/>
              </a:rPr>
              <a:t>Ike had a number of domestic successes during his time:</a:t>
            </a:r>
          </a:p>
          <a:p>
            <a:pPr lvl="2"/>
            <a:r>
              <a:rPr lang="en-US" sz="2300" dirty="0">
                <a:latin typeface="Calibri" pitchFamily="34" charset="0"/>
              </a:rPr>
              <a:t>       </a:t>
            </a:r>
            <a:endParaRPr lang="en-US" sz="2000" dirty="0">
              <a:latin typeface="Calibri" pitchFamily="34" charset="0"/>
            </a:endParaRPr>
          </a:p>
          <a:p>
            <a:pPr lvl="3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Raised the minimum wage.</a:t>
            </a:r>
          </a:p>
          <a:p>
            <a:pPr lvl="3"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3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Extended Social Security.</a:t>
            </a:r>
          </a:p>
          <a:p>
            <a:pPr lvl="3"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3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Supported public housing.</a:t>
            </a:r>
          </a:p>
          <a:p>
            <a:pPr lvl="3"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3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Pushed for the creation of an interstate highway system.</a:t>
            </a:r>
          </a:p>
          <a:p>
            <a:pPr lvl="3"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3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Created the Departments of Health, Education and Welfare.</a:t>
            </a:r>
          </a:p>
          <a:p>
            <a:pPr lvl="3"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lvl="3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In 1954, SC ruled in </a:t>
            </a:r>
            <a:r>
              <a:rPr lang="en-US" sz="2000" i="1" dirty="0">
                <a:latin typeface="Calibri" pitchFamily="34" charset="0"/>
              </a:rPr>
              <a:t>Brown v. Board of Education of Topeka, Kansas </a:t>
            </a:r>
            <a:r>
              <a:rPr lang="en-US" sz="2000" dirty="0">
                <a:latin typeface="Calibri" pitchFamily="34" charset="0"/>
              </a:rPr>
              <a:t>that public school needed to end racial segregation</a:t>
            </a:r>
          </a:p>
          <a:p>
            <a:pPr lvl="3"/>
            <a:endParaRPr lang="en-US" dirty="0">
              <a:latin typeface="Calibri" pitchFamily="34" charset="0"/>
            </a:endParaRPr>
          </a:p>
        </p:txBody>
      </p:sp>
      <p:pic>
        <p:nvPicPr>
          <p:cNvPr id="29698" name="Picture 2" descr="http://wiki-images.enotes.com/thumb/d/d9/Eisenhower_in_the_Oval_Office.jpg/150px-Eisenhower_in_the_Oval_Of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2590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6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Viewed as fair and sincere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Was able to ease tensions and make people feel good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Liked to delegate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Faced some issues</a:t>
            </a:r>
          </a:p>
        </p:txBody>
      </p:sp>
      <p:pic>
        <p:nvPicPr>
          <p:cNvPr id="26628" name="Picture 5" descr="BE030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066800"/>
            <a:ext cx="4200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America wanted peace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Tired of depression and war</a:t>
            </a:r>
          </a:p>
          <a:p>
            <a:pPr eaLnBrk="1" hangingPunct="1"/>
            <a:endParaRPr lang="en-US" dirty="0"/>
          </a:p>
          <a:p>
            <a:pPr marL="136525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Ike could bring people together</a:t>
            </a:r>
          </a:p>
          <a:p>
            <a:pPr eaLnBrk="1" hangingPunct="1"/>
            <a:endParaRPr lang="en-US" dirty="0"/>
          </a:p>
        </p:txBody>
      </p:sp>
      <p:pic>
        <p:nvPicPr>
          <p:cNvPr id="27652" name="Picture 2" descr="http://www.musclecars.net/parts/parts-images-large/clean-up-with-ike-eisenhower-soap-bar-1950s_270715401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49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Ike’s Issues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/>
              <a:t>McCarthy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fontScale="92500"/>
          </a:bodyPr>
          <a:lstStyle/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/>
              <a:t>Said Sec. of State Acheson had 205 people working for him who were communist</a:t>
            </a:r>
          </a:p>
          <a:p>
            <a:pPr marL="1133792" lvl="2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/>
              <a:t>Then he said really only 57</a:t>
            </a:r>
          </a:p>
          <a:p>
            <a:pPr marL="1133792" lvl="2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/>
              <a:t>His colleagues encouraged him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/>
              <a:t>Publicity stunt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sz="2000" dirty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/>
              <a:t>Accused Marshall of being involved, gone too far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sz="2000" dirty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/>
              <a:t>People feared him, Ike did not do too much</a:t>
            </a:r>
          </a:p>
          <a:p>
            <a:pPr marL="1133792" lvl="2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/>
              <a:t>After Korea some concern dropped</a:t>
            </a:r>
          </a:p>
          <a:p>
            <a:pPr marL="1133792" lvl="2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600" dirty="0"/>
              <a:t>He lost his seat and died an alcoholic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28676" name="Picture 2" descr="http://revision4gcses.files.wordpress.com/2011/03/joe-mccarth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2381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Desegragating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1950: 15 million af/am in US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2/3 live in 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Jim Crow ruled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Segregated schools and cities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20% registered to vote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Vigilante justice was common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1955 Emmet Till</a:t>
            </a:r>
          </a:p>
          <a:p>
            <a:pPr marL="548640" lvl="4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altLang="en-US" sz="1050" dirty="0">
                <a:hlinkClick r:id="rId2"/>
              </a:rPr>
              <a:t>https://www.youtube.com/watch?v=FqW4WkPxJ5Y</a:t>
            </a:r>
            <a:endParaRPr lang="en-US" altLang="en-US" sz="105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Times had to change</a:t>
            </a:r>
          </a:p>
        </p:txBody>
      </p:sp>
      <p:pic>
        <p:nvPicPr>
          <p:cNvPr id="29700" name="Picture 2" descr="http://www.afrostyly.com/images/divers/photos/emmett_till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3434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War made change possible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1944 white primary unconstitutional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1950 Marshall gets gov. to say that separate professional schools not good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1955 Rosa Parks</a:t>
            </a:r>
          </a:p>
        </p:txBody>
      </p:sp>
      <p:pic>
        <p:nvPicPr>
          <p:cNvPr id="30724" name="Picture 2" descr="http://t1.gstatic.com/images?q=tbn:ANd9GcTlQ2TcPj-oWqged1ISgyTazhobOml3tOhLvaGHIZV7DVAP2j9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Seeds of Revolution</a:t>
            </a:r>
            <a:br>
              <a:rPr lang="en-US" dirty="0"/>
            </a:br>
            <a:r>
              <a:rPr lang="en-US" dirty="0"/>
              <a:t>TRUMAN VS IKE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1946 Truman starts change: Commissioned a report on civil rights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1948 integrate military and fed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Ike did not start off stellar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SC Chief Justice Warren was ready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1954 Brown overturns </a:t>
            </a:r>
            <a:r>
              <a:rPr lang="en-US" dirty="0" err="1"/>
              <a:t>Plessy</a:t>
            </a:r>
            <a:r>
              <a:rPr lang="en-US" dirty="0"/>
              <a:t>/1956 Brown II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1748" name="Picture 2" descr="http://graphics8.nytimes.com/images/2006/12/10/weekinreview/10liptak.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8861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Little Rock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dirty="0"/>
              <a:t>Ike kind of quiet at first on integration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More of a gradualist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Faubus</a:t>
            </a:r>
            <a:r>
              <a:rPr lang="en-US" dirty="0"/>
              <a:t> in 57 changes that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Central High in Little Rock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Brought in army to make sure students were admitted and safe</a:t>
            </a:r>
          </a:p>
        </p:txBody>
      </p:sp>
      <p:pic>
        <p:nvPicPr>
          <p:cNvPr id="32772" name="Picture 2" descr="http://havengirls.com/wp-content/uploads/2010/09/little-rock-nine-stu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565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eaLnBrk="1" hangingPunct="1"/>
            <a:r>
              <a:rPr lang="en-US" dirty="0"/>
              <a:t>Groups started to form</a:t>
            </a:r>
          </a:p>
          <a:p>
            <a:pPr eaLnBrk="1" hangingPunct="1"/>
            <a:r>
              <a:rPr lang="en-US" dirty="0"/>
              <a:t>CORE (1940s)</a:t>
            </a:r>
          </a:p>
          <a:p>
            <a:pPr eaLnBrk="1" hangingPunct="1"/>
            <a:r>
              <a:rPr lang="en-US" dirty="0"/>
              <a:t>SNCC</a:t>
            </a:r>
            <a:br>
              <a:rPr lang="en-US" dirty="0"/>
            </a:br>
            <a:r>
              <a:rPr lang="en-US" dirty="0"/>
              <a:t>SCLC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1960s sit ins start</a:t>
            </a:r>
          </a:p>
          <a:p>
            <a:pPr eaLnBrk="1" hangingPunct="1"/>
            <a:endParaRPr lang="en-US" dirty="0"/>
          </a:p>
        </p:txBody>
      </p:sp>
      <p:pic>
        <p:nvPicPr>
          <p:cNvPr id="33796" name="Picture 2" descr="http://www.rankopedia.com/CandidatePix/955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http://www.crmvet.org/crmpics/pins/s-scl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5325"/>
            <a:ext cx="2381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http://www.blackpast.org/files/blackpast_images/Freedom_Rid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"/>
            <a:ext cx="23812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Affluence and Anxieties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Prosperity </a:t>
            </a:r>
          </a:p>
          <a:p>
            <a:pPr lvl="1"/>
            <a:r>
              <a:rPr lang="en-US" dirty="0"/>
              <a:t>Driven by science and technology</a:t>
            </a:r>
          </a:p>
          <a:p>
            <a:pPr lvl="1"/>
            <a:r>
              <a:rPr lang="en-US" dirty="0"/>
              <a:t>Computers change the landscape</a:t>
            </a:r>
          </a:p>
          <a:p>
            <a:pPr lvl="1"/>
            <a:r>
              <a:rPr lang="en-US" dirty="0"/>
              <a:t>Ike connects the economy to defense</a:t>
            </a:r>
          </a:p>
          <a:p>
            <a:endParaRPr lang="en-US" dirty="0"/>
          </a:p>
        </p:txBody>
      </p:sp>
      <p:pic>
        <p:nvPicPr>
          <p:cNvPr id="1028" name="Picture 4" descr="Image result for 1950's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7338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7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Ike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Dynamic Conservatism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200" dirty="0"/>
              <a:t>Liberal in human issues, and conservative in economics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200" dirty="0"/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200" dirty="0"/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200" dirty="0"/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200" dirty="0"/>
              <a:t>Cautious to stop Creeping Socialism</a:t>
            </a:r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800" dirty="0"/>
              <a:t>Cut back on some new deals, let gov. control of dams go</a:t>
            </a:r>
          </a:p>
          <a:p>
            <a:pPr marL="1134427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dirty="0"/>
          </a:p>
        </p:txBody>
      </p:sp>
      <p:sp>
        <p:nvSpPr>
          <p:cNvPr id="5" name="AutoShape 2" descr="data:image/jpeg;base64,/9j/4AAQSkZJRgABAQAAAQABAAD/2wCEAAkGBxQSEBUSEhQUFBQVGRQWFhQXFRcVGBQWFRgYFhUVFRYYHiggGhwlHxUYIT0iJSkrLi4uGh8zODMtNygtLiwBCgoKDg0OGxAQGiwkHiUsLSw0LCwsLCwsLCwsLCwsMC0sNCwsLCwsLCwsLCwsLCwsLCwsLCwsLC4sLCwsLDcrLP/AABEIAMIBAwMBIgACEQEDEQH/xAAcAAEAAQUBAQAAAAAAAAAAAAAABAIDBQYHAQj/xABMEAACAQMCBAIECgcFBQcFAAABAgMAERIEIQUTIjEGQTJRYXEHCBUjNXSBkZOzFEJTocHR0jNSYrHhJCU0gvAWF3OSoqOyQ1RjcoP/xAAZAQEAAwEBAAAAAAAAAAAAAAAAAQIDBQT/xAAfEQEAAwEBAAMAAwAAAAAAAAAAAQIRAyEEEjEiQVH/2gAMAwEAAhEDEQA/AO40pSgUpSgUpSgUpSgUpSgUpSgUpSgUpSgUpSgUpSgUpSgUpSgUpSgUpSgUpSgUpSgUpSgUpSgUpSgUpSgVqXy3rG/SpYo4JI9NLLHybuksixBWJWS5XIgmwKgXtuO9bbWnR8O18Z1UUKacJqJpZF1DTOWjEoVb8gRdTCxNswD66DMaLxRppYXmWSyRRR6iTJWUpFLHzkexG4Kg9r7qw7girOr8Y6SJmV5HBQIZLQzMIlkUMrzFUIjUg+k1hsfUba7x3w8En0GkhYcuWEaadDuX0ujMcqsfuaI+v9JrMcU4BLJHxRVwvrIykVye/wCjcnr226vftQZPifiODTuElMo9G7iCZ4kzNl5kyoY039bC3c2FWNf4v0kMrxSSMGiKCW0UrLDzFVkaWRVKxoQ46mIHpb9Jtr/i3wzrNSs8akOjxIkP+1TQJEQlpBJDGLTXYXBe4sbWFuqfxbw7NLFxVFwvrABDdj/9tHD17bdSntfagm6jxVC0GpeGTBoIjKTLDMqhLMUlwIVpIjg26XvY2NS9Z4hgilELs5ksjMI4ZZRGHJCtK0asI1JB3cjsfUaxfijw/LqDqzHh89oX0yXJHzhaQjLbZesb++ri6DVQa2eWFIZY9TyCS8zRtC8aiJukI2SFQrCxByyHncBO4/xV4mhhgVXn1DMqZkhEVFLySvbcgAAWHcsouL3FB4s+miy15iuXVIzp0ldpiwuFWABnz2bZS2wvtvanxHwyZ5NPqdNgZtOz/NyMUSWOVcJIy4Vih2VgbHdQDsaha7R6yZtPqWigSTTTM6wCdmEkbxPC2UpjGL/OXACkbWvvsE//ALV6Xk84yFU5nJIaORXWa1xE8RXNWO1gRvdbXuL+x+KNMYWmDSWWQRFDDMJRKbER8gpzMiGBtj2N+29YmLw9O0hnkEayS6yHUvGrlljjhhWBVDFRk5CBjsBvbyua9bwCQvrGMMc6aieCVV5zwuixaeKPmI6rdZA8VxYjbe47EMtqfEcEaRs3OvKGKRrp52mIS2ZMCoZFC3FyVFrgeYvbn8V6VeV84zmdTJEI4pJWkVSoYqqKTtmLjuBe/Y1r7eGNUTpppSZ5Y454pFXVzQMFklEkWM0QUyFFVUOQGVsu4scrwjgLRajTSBEiSPTamJoxK8pWSeaCXZ3AZx8292Njc0GTPHoOWZM+kTfo56WvzuaIBHja98yB2tbftvVhfFGnMhi+eDASEX02oUS8oEuISY7SkAE2S5PlescfDcnylzQU/RC66orc5nViI6bdbWwwxe975rUHQeHNX+maWec5mCWd5JDqpnEgkimjTlaYgRxWzTsARvudyQyPCvFg1OngmQGHmyxxsssM1jnl0xMVUMTb091G96yUXiKBjKFMhEQlLycmXl/MnGULLhg5U3FlJNwfUbYXh/AtQum00DrGP0XURsHEhbmRIX6rYjFrMvTv57+uj5A1HN1BREgimi1SvGNQ8sc00tuVKsbIBCfTLFbXLbhvSoMinjbRnZXkYkBo1XTzs0yn9bTqEvMo8ylwBubCs1w7XRzxJNCweORQyML9SkXBsdx7jWI0vB5F1GjkOOMGlmgfffNzpiuO24+Zf91SvC/D30+lSKS2SmQnE3Fmkdxv7mFBlaUpQKUpQKUpQKUpQKUq1qNQkYu7Kgva7MFF/Vc+40F2lQ/laD9tF+In86fK0H7aL8RP50EylQ/laD9tF+In86fK0H7aL8RP50EylQ/laD9tF+In86fK0H7aL8RP50EylQ/lWD9tF+In86fKsH7aL8RP50EylQ/lWD9tF+In86fKsH7aL8RP50EylQ/lWD9tF+In86fKsH7aL8RP50EylQ/lWD9tF+In86v6fUJILoyuAbXVgwv3tce8UF2lKUClWoNSjlgjqxU4tiwbEjya3Y+yrtApVltUgXIuuOWF8hbMvywl/wC9n0273271eoFKoklCgsxAVQSSSAABuSSe1W9NrI5N43Rxa91YNtci+x7XVh7wfVQX6UqhZQSVBFxa4vuL9rjyvQV0pSgUpSgUpSgUpSgVyv4xn0XD9aj/ACZ66pXK/jFj/dcP1qP8meg+dCK8tVRFAKlDwClqqpagptVSpfYC59VVRxlmCruTsB7a3ngfhoBQWNidybbn3eoVS94q158rdJ8atD4enYXCDf2irGq4RNGLvGyj12uPtIrqem4Oi9gfvO/v9dSJNFFiQQRttb+PrrGOz0z8OccZK14FrbvEHAkFzGLN7Ox+z+VamRbvW1bxb8eS/O1JyXlq8xqqlqszeY19E/F0+i5vrUn5MFfO9fRPxdPoub61J+TBRMOl8Q0vNhkizePmKycyNsXTIEZI3kwvcH100Gm5UUcWbyctFTORsnfEAZO3mxtcnzJNSKUS1nT+HGABMj5NIc8X5doebLIEVowrG5kF7k+ftvZbhOqxkIkdpc7qDOwiYgylSwHUq2dLqpFsVtfEXs6SHWopVRMqBurIQEgGWU3gwNyMSl8t8SLdWVURaHWo8jqLuwuZcIgWYxcOR2VbnFiItRZb43UXuMTQXtTwLVO4ybNRPHKt5nAjVNe+oa6gWkJhMShTspjsLd69g4FqTEqyTS5AHMjUOoaTlMmaMpDBS5DWNgLA2HncdeIAWRg5Mcrq7oiWdecI4nGRPUX05v6o5L4lgKj6/Tax48CZnVg9gEgQ3vDZJsibrtKbrbYkdwhITpODynT6yP8AXnuVbmEgs0SqdmuE6gewta3uFOv4fqmDMrMDhEFVpcRmjagky8sL0HmRXxsenzxsb3E9NqG1a8otHE3KEkiCLLFY9YWF3Um2Zg8vPbu1ROPQ6uXSomL5SaaQSrHyt52WOyPn2TeUdJ+29qC58jahnfOWSzS5dMzKpi54kVVC9SlYxhtYHe973FCcC1A6llZZAFRXMrsLKkqAyKTaQguhu1ycb3uK9076uWZk5jLHHOYmdBGC0YSaXmAsDf8AtNNGbC4ZH7eViNuIMLESIxgAZhyCBMY4TmgtsQ5mFjkOkk7FRQVy8F1ZW0cjxZHEg6iSUxxlIy0gZvSfOIAA9g7m4LFauRcK1ZdXeRhdQxVJTjHKzyySIbgZpaREBteyDZe9eSaXWZqCXlQyEtmIDises05iIso35PON9z0jsQKy/ADLy/n+ZzNs8uXjlbqEWG+F+2W9red6CRwnSmKCOMlmZVGTM7SEtbqJdySd71LpSgUpSgUpSgVyz4xf0XD9aj/Jnrqdcs+MV9Fw/Wo/yZ6D51Fe0tSrIKV7Sg2nwJogzvKQDjZV9hO5P3W++uiQwCtP8BD/AGc+2Rv8lrddNvY14unt3X+LWI5xK6YCLVE1MNZSdukfwqHqFuCarar0tS40LCtP41CMQ473sft/1tW6cf72rV+JJeJ/YP8ALf8AhWfGZrd5vkUi1Ja5SvaWrpOO8r6I+Lr9FzfWpPyYK+eRX0P8Xb6Mm+tSfkwVCYdSpVjX6xIYnmlbGONWd2sTiqAsxsNzsPKmi1aTRJLG2Uciq6NuMlcBlNjvuCKJa8/G58L3RSTJe+nlbklQxWFgHu7Gw6hYG2w61r1uL6rclYkBEllZHHLKNCOt8rNcO/kouo3AuakHxCyvjJDYCbkEozSnLkNqLqix3YWCj7T5DeVpOPwyPgrBixGGIdsl5cMuZstlFtRHv26hv3ADENx/VEOUjVbRhkWSN1drwJIHwDE2EjGMp5YnquLG/quMaiN3jZQeXgTKsLFWWVokjIUuANzPfrOIjBPpCsnNx2BHMbSWcCU44te0XLzsANz89Ht3OQtej8chD4FmD5KmBjkDEsHK4rjdgRFIcht0Hfagwum4pqHKs+2aaB+UI5EKmSYrOb5X2Frqb2BW/nkTjWrZEKrFlZuYeVIyMwkhS0REm62kc5Hfp3AIIrYpdciyJE2QZ/R6HxJszY52xvZGNr32qHpuPRszoQ4dGlGIjkfIROELIQtm9JSQL2vv2NBd4NrHkS0oAkDTKbKygrHM8SuA17ZBA1rnv6qyNYf/ALQxdTHLlKkcmYSRtn5l8kC3QKIjcn122Pe6/HoAzKXN0vf5uSxKlFKocbO15EGK3JyFhQZOlY+PjMJkWLIh37KyOu5UyYHICz4qWxO9he1ROI+JYo1bC8kinEIFkAZuakDYuEOQV3UNiGKna19qDN0rxTtvXtApSlApSlArlvxifoyH61H+TPXUq5b8Yj6Mh+tR/kz0JfO9q8qu1LVdXVNVQx5MF9ZA91/OlqrhkKsrD9Ug/dUSmub63zw9o+RDYPmGYMOkowyUdxf2VmNXxZYUJdpFsL2jTKw9ZvsB76xSMWUOpvFhHha2+9jc+4VtegUSKcbbjqB91q58TNreu9WkVrlGtaXjUruoUMwcZDpxIX13uRb7am8X4o0C9YubXPqHsvWaXSpEe93I7X2A93vrXPED5akKfRsB5b+sVFvFsnPUIcTjlFy0eX90OMvuNYbXKWEip5hgBt/Gti4jw9DduWpYgAmwuQPI/d5VhFkC8y9vQIv/AHbVHkTEwzmkzExZqZS2x8tqWq4xuSfWSaY10XBtPvi2BX0L8Xf6Mn+tSfkwV8/Wr6C+Lz9GT/WpPyYKgrPrqBFAK9pRdhJJdGrGVpogUmMhYyqAs3JaAg722RX28sSfI1Fh0GhjtGJUHJaOQpzlJVoUhhRmuchYRxDa18rG4cgyvkAhVVZnGGaocUOMbggpuu53HUd+kXv1ZWpuCQpy48iMjIkYZcwSwWUg+4ae4Nwdu97UHms0eiMxmeRA/wA1qCediAIFOEpGVgMWFz2IC37CrHyXoeW55q4TYhzzVswRnYLf13nJy9K5U3vY1fHhWOzgyO+agMz4u5cQrpzJmR3KIL7bknyNqu67gSGV5hJIjScsdPkwaPI7DK0ghiRt7Yp5XJIWJ20b6pZ+YGljEDjGRccZRJFE9yQCtpn2B3yBsTjTV8O0ZJLzAZG4BmGIaR0nuqk26jGhsbggHazNeuLgkcZii5rno06qCB1foknNDEgbE5WP7rVbTwfCFCgkgc1bOFZTFII05RSwBCpDEg9ib3ubg1nAdGQundgCVACGQBigWYbA/wCGSXfvsSCMbi5JFopAnz0Z5jMYyJl6nLxm8e+5DpHa3nb11Xr+DQzyuWa4lVo3UAGxQOhKv+ow5hH2bW3vU/B85OqZy2MIk6FAdI5GkiHo2XfIHHezeXSQFvTPpFY6hdRGbYh3MsZDMVxVnbyawtsQOnttViRdArtlqIgVJfEzqBGXkj1TEC+wZhG+/kRawNSU8NKpjdJHV4khRGsp/sVnQEgjcldS/wBw9t6dP4UiSMxqz4ntfEkD9FTSDy/uRg+8ny2oMn8pxBsWdFYsyqrOgLFbA4i/+Ie3cesVf02oSRQ8bK6nsykMD7iKx0fBMXzSRhfIMMUYMrEG242sR9zH2ES+F6HkxiMMWAJIv2UE3CqPJR2A8htQS6UpQKUpQK5d8Yf6Mg+tR/kz11GuXfGG+jIPrUf5M9ET+PnyvLVVavRV2WqAte41VaqrUSz3hjiRCnTkEgnJT6gO6/x+2tr0+uKXxNr9h7T2rR+ARkziwJIVz7rC9z7Nq28QB7A3BG9xsQR6q5/yI+t9h3fg9Jty9/pkY9FIozWXrJykLrkH9SgbYgeytc4pLM79YUe1dwwO9wayWp07qNppFFtulW39vasPquYTbmu3/wDMLVPtEvVML0nFGMRjbcjs3mV/nWC4jqunljuSSx9m1h/GsjyLXYm48r+XrrBSHJi3rNacKxazxfO6zTnkfsrNq9tV0LQrXtcNatX0B8Xr6Nn+tP8Ak6euB41334vn0bP9af8AI09QvT9dPpUfXmQRPyQhlxblhyQhexxDkb43te1e6IycpOcFEuK8wISUD2GYQncre9r+VGjXIPCjGbOYxPGXV2iEahXKpqlJKgAXP6RH3yPze7Ntb3hXhh4pYZHeNzHgTJi3MYLpRpzHkSenIGT3sdrglqGSdZsY5JP+KMYMmciCP9CaTqUMuS5n197b7CpHAuOzTyqHjWNSkbFDs/XDHKXW7XZQ7tHbDup6rjGgom8NsS+0LI0rScqQF1YuJAzO1gSbuGCtlaxAIBXC5pfDrptkjMGhbnspMziMxnGQ+Y+b9fmO1rmNBx/USFlj5RJkaMHlSEQ46gwjmDMZllBcWxHSe4INJfEU4WVsYlCOVxIvIoV3UDl8wZswVSLlL32y2uEngHh94GDOyGzM2KKFAyiijNgqqBcxFth+tbe1zFHhaTIsxgcF0doigWKUqs6kuqqBvzkbcMbxKCTswo13Fp7qg+bvOn6sjPKv6cY2VCD0hY1DNcEYv+qBeq9Lx7VyopCRIzkXDKzmE8maRopEST0lMaLkSt8j0iwuEl/DR6wpjS7TurKtjzJGSSN2HrR0Hmb2HarUnhh7A5IX+aYsR0iZW1Dyy4EMGDNqG6D28mBAIr0vF5zFrZDizRhXhiKMpUNpo5ArEG7guWFwBurDysPJONaiMsJBGVAmAdIX2aOSFFZg0lsSJid2AGBYta9gDwmofMcsPzFlzx6rjVHUHfvfAmO/qJHY2rZIssRlbLzte32XrUJOOzyGJbBN9OxUI4aW87o+DZYqoEakg5bSC53UtkNBxmZ9JJMVjzGOKgHYsFukiBiQVJPmD7BQbFStVfjmoS/MCWPPAZYXsrQ6iOAM4aQDFxLluyhQpNyOyPjWrdVZEjBKRdLI4vLIsvnlZVDIm25sx37Gg2qlY/gXEDqIedYqjkmMEFWwGwLA+ZIJ8tiKyFApSlArl3xhvoyD60n5OorqNcv+MJ9GwfWk/I1FET+Pn+1ehauKtVLGSbD7quxWgtXY4SSAO5rJ6Tgztu3SP3/dWRGkRAAotuLk9zUNaUmf1I8LGPTTxs+63xkP+BwUb7AGJ+ysl4r002hmthmh3Vh5qezD1/zrCHT+3aukeEuXxHRnRTn52IfNv54dh77diPVasO3P7Rr3cOk08aSviKIrva/qO1qjzcVQqQoBJHkNqr8UeDpdJJaVeknpkAJVh7G8j7DWJ4VpGLlbXJNgAO/qFq8c1iHRjrOHEFfkZ2sjPy7+3Etb7hWHxrpvi/hQ0vD9LE4Bd5WZ/fyzt9grS5OFBt4zb/Cx/jXs5V+tccf5c2vdh8a8xqbqNDInpKff3H3io4FbPFPi0RXePi+/R0/1p/yNPXCytd2+AD6On+tP+Rp6hbnPrptKpkcKCzEAAEkk2AA3JJ8hRHBAIIIIBBG4IPYg0bMGePsUVliU55tGDLjeOMEsznHobb0d/aRY2tjxKxuVgZgVcp1dTYGMNkgUsBaUHbJulgFJxDSw2kfYpF84ZZTlGAGMDBJJGJFrgsNzvUnUHTmLmPyTEdy7YFCGI3yOxuQPeQKDCx+J1VZDDCXjjUuWjvizvEup6WKBMWEo6iwOTbqBvUiXxGVZomjAlT0lzYp1coR4ssZZsjNiLJuUceVS4ZtK5drQhogyOWCBkRGZDfzCXU99qvyPp5NmML8xA25RuZGhJB/xICxN+wvQYiHxFI9mCKI2XRMnUc76mQoVcFbAbHfvt23sKV8XhgvLgkcsGbEBiehImlQYqRmpmVLMQMlcErjWSm1OljWOU8nBrRpKAmIChpB19go5ZPquBV+aLTstmEJUMWsQhAcgyFrHbKxLX72JNBj+MccaKUIqjFWi5jZDKzhziiW6tozvcey+9vND4haVo0EJVnDuM2ZF5ScrJ1LICzfPqLWAuG6uxM2TU6YsJWMOyqVmYpbFsiMZD5dJOx8qNDpEupXTryzzitoxyz5Skfq9vS/fQYyHxISsd1xLrpWVj3cTSQxuVGONl5wB6sgf1bFSaofEzOY1SEEzCNory2BSRJnUydJKN8w11s3fYkggZSFNOWOAhL4oxxCFsBYxnbfHpBHlsLVa0Wo0uIkTkoWUag3wRgHX+1cdxsxGR9Z3oLXB+PCdh0GNXiiljzPVIsioxKi2JCmRVNmJB7gAqTmaxE8+kiCNaH50wKmIQmTrRImW3pKpZNx6IsanfKEVr82O2WF819O4GHf0rkC3feguwQqiKiKFRQFVVFgqqLBQB2AAtVyrennWRQ6Mrqb2ZSGBsbGxG3cGrlApSlArm/w76ZpOHwKoBP6UhNzaw5M4/jXSK558NzW0EPf/AIlO3/gzUHF9NwQd3Yn2DYffWS0+nSP0VA/z++o0OptsTcHb3Hyv9xq8Jb370/UxFYeyT3arUh2qiKQE71U5BFqsvoHrIcE4k2m1Ec6f/TO4/vKfSHuIrEMlmte4Pn5j31IB/wBKEWfQXEdXp20bzTYnT8vmMW3GFr9vX/GuD+HfEqafiCSNEORMbJc9cCuek3vYlR39l7VtPClfiPDX0HMw5Z9V8ozuo/5Tv/y1oUWiWOeKGfFljkaJybqApLRl797j0vZappzi27Hpa9q5k+S3j4aZiv6DbcZyn71UD9xNafp5u1bj4+0LHS6IMQ/JkZMv76FCEf32A+2tLkhxYge+s5hXpM/bWQaewuO3nXpWKQdSKfbbcfaKhxtYb+flVJBXb7jUwp9v9WOJ8ORSQmxxLi5vkB6QHuuD9tdd+AL6P1H1p/yNPXKNbL85pzbuXQj2Mu4/cK698BsOGhnHkdU5Hu5MA/hUqxERZ0DV6ZJY2jkUOjqVZSLhlYWII9RBppdOsaLHGoVEVVVQLBVUWVQPUALVdpULtU0/hnTyZNEQrA6mN5FiwLu86TNdhYuFaPG4O/VuCKmzcKwihUSKkkczSIxR3R5JRKrZo0hY3Ern0/SsfZUOLwsUdSnKChw4sCphtqXnYxAC2To6xncbIPSHTUzT+HlGkg07BG5ZhMu20rIAHJv3yI86C1N4bV2uJLOjSPfAWzkng1S5C+6g6dFIBFwe4IFeN4VuGHNtzFmEhRSpdpnllN+u2CtMxAtkN+s5NeiLw7Ioi6kYxvC12uwURoiGyspuTibG6kXuG7gyOJcKdpJXHJJlUKjyC7ILBTCoKkYNYtvfdjdWoA4ZssKyoJoXGoJKO6nmc1FLK8hY3s3697r5VE03hReWipKGiAVgrxXzb9E/Q7tZl6CljiADe+4GwtaXwrIroxaM4mGzb5RLFqZtRhFYAWZJRFYYgC+1umqYPB8iwhRKBLiE5wyyCfoK6XEHvbmqJbeweYoMinh9ebEZJc3SzAMASwSPURE9RLWA1drkk7C5JJNWYvCgUMOYGuqgFxKSrKsS5rjKoH9kCCAGBsQ21XeF8A5U0UuEQKLMp3BKCQoy8oiNQB0N0gKOsnfe8SDwq5cGYxMnMEjxqoCSHlaiNiUCgbmZDZsj0C7NYGgyOi4dyZgWmLGVBGRiQZpEjUGaTcqXxiO6hdjY5YraJpvChjvhMQSqAEh7q6RRw5LaQKAViHYZbmzDazhXh6SOaOWRo3ZAuUvUZH+YWIob/qhlLd/1jsDcts1BrEPhLEj564LRO90uSYtVJq0wYsSvVMyknIkW3Bve5w7wqsSopZX5a4KWVmuvKMSh85D2DH0cQbkWF62OlBE4VpGhiEbOZCL9Rv2JJCjJmawBA3YnbvUulKBSlKBXO/hv/wCAg+sp+TPXRK5z8Oh/3fD9ZT8meiJcWkW5K+sd/b3B+w71VpNRlYkb9m9hHcVbP39/XUV2EbZG+Lf/AC/1pCuskXxby3vVSP37VEEoYKw9o/lTTsSWHuqydX8iTa29SlFQ2Nmvv/pUlP3VIy3A+KPBLmhtdSnsud0P/mAHuY1ivEE4k1DsvouS490nXb/1EfYaqP7qwsGQkdGJJB2//U9q14T/ACxF52Gak4u40fLZzaBlkjB3upujx39XVkPdUnUrdlPrFa/rkyjYD1f6/wADWU4fLlpYm8wAD9m38KjvXLaVtsJpiuLirk2kNrgdv8q9iPSfb3/fWQUW71jDTNYfU6X+yJ/VkB+9WH+ZFdi+CFMdC4PfnP8AvSM1yjjBxj2t3Uj76618Er5aJz65m/LipMIzJbrSlKgasmh1JZWIkyWSbBmlts8fQ8sYlKlQwAxX3hBciouoi1YAULqeoPivOTMOIx1tJljhmQcb+R6bdNX9DrdVMel5ArPZn5KjlgPILRErZhiqnI5WNvWVFR1OqUOFWTIRytDHy7pI+U39o9jiRaOwut7+d9gjmPWvzDGZAQ0qsWdcJFGojssKZAqeWswDEp6S9XYpfTQakyQ8zmsqNE2RdFVQrSFldA7FmsUs122UdV8spY1E/wCihiXyL2Z1iJlWK+7CNolyby/s+xvY23jz6vV5ME5l9wAYRgqWXCRWt1OSTdb7b7C1yEQTaiTUTKOeep+lWwBiSdAVBZwI3KeibLkuZDfrVIbSa/EqrlbxyOjMysVlxkjhhk73GLxMSLjOJtzlv7KdWpYh5iwTUKnzalGZZfm3cKoGWBHmoa2w701R1JZoyZXAIBvGoXBWjKSLIqgM7bkqNhvsttwHh+raJ7PMrCKcRAuqlZW2jJ+ckytuQWZhvuNha5qOHanIhJJQilsPnRcgyRG7FrlrLzgA19j68bZDguqkOYlEhPMcKxQqpUAEWBRSo3t1Zb3szVlqDVYdHrRKoZ35Ss2NiHYKNRMRzS0i5BoTCtysjCzHZtz5peFagHSmQyyct4XkPO3yOnkjmY2YBlDlDj23bEeVbXSgUpSgUpSgUpSgVzb4eXtw+D26lB/7M5/hXSaxPiXw5p9fEsOqQuiuJAA7IQ4VlBuhB7O330Hy/DJtv76ja9wyW3vX0QnwU8MHaF/x5v668k+Cbhbd4H/Hm/rqYVx878Lm6B69wfvFTYVxY+2u9J8EnCx2gcef/ET/ANdXv+67hv7F/wAeb+qmmOAO3X37VNUWPsP7vZXcD8FfDSb8l/x5v66uH4MuHWtyX/Gl/qqdMcRUevt/12qBxFLESezFrD1+if8Ar119Af8Advw/9k/40v8AVVEvwZcOZSphcg9/npf6qVt9Z0muvn2U2Un1C/7r1f4CP9mt6mP2XJP8a7ufgr4ZbHkva1v7ebt/5quaf4MeHICFhcAkk/PSnv72rXt1i+YrWkw43A9lPuP+VSpdWABXXx8HOgtblPY3H9rJ5/8ANVLfBtw894n/ABpf6qx1pEzEOKcU1IaFreVv8xXW/gXP+73/APGb8uKp5+DTh5BXlPY//ml/qrO8B4FDo4jFp1KoWzILM/UQq3uxJ7KKTKPd2WSpSlQl4BbtXtKUClKUClKUClKUClKUClKUClKUClKUClKUClKUClKUClKUClKUClKUClKUClKUClKUClKUClKUClKUClKUClK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BUSEhQUFBQVGRQWFhQXFRcVGBQWFRgYFhUVFRYYHiggGhwlHxUYIT0iJSkrLi4uGh8zODMtNygtLiwBCgoKDg0OGxAQGiwkHiUsLSw0LCwsLCwsLCwsLCwsMC0sNCwsLCwsLCwsLCwsLCwsLCwsLCwsLC4sLCwsLDcrLP/AABEIAMIBAwMBIgACEQEDEQH/xAAcAAEAAQUBAQAAAAAAAAAAAAAABAIDBQYHAQj/xABMEAACAQMCBAIECgcFBQcFAAABAgMAERIEIQUTIjEGQTJRYXEHCBUjNXSBkZOzFEJTocHR0jNSYrHhJCU0gvAWF3OSoqOyQ1RjcoP/xAAZAQEAAwEBAAAAAAAAAAAAAAAAAQIDBQT/xAAfEQEAAwEBAAMAAwAAAAAAAAAAAQIRAyEEEjEiQVH/2gAMAwEAAhEDEQA/AO40pSgUpSgUpSgUpSgUpSgUpSgUpSgUpSgUpSgUpSgUpSgUpSgUpSgUpSgUpSgUpSgUpSgUpSgUpSgUpSgVqXy3rG/SpYo4JI9NLLHybuksixBWJWS5XIgmwKgXtuO9bbWnR8O18Z1UUKacJqJpZF1DTOWjEoVb8gRdTCxNswD66DMaLxRppYXmWSyRRR6iTJWUpFLHzkexG4Kg9r7qw7girOr8Y6SJmV5HBQIZLQzMIlkUMrzFUIjUg+k1hsfUba7x3w8En0GkhYcuWEaadDuX0ujMcqsfuaI+v9JrMcU4BLJHxRVwvrIykVye/wCjcnr226vftQZPifiODTuElMo9G7iCZ4kzNl5kyoY039bC3c2FWNf4v0kMrxSSMGiKCW0UrLDzFVkaWRVKxoQ46mIHpb9Jtr/i3wzrNSs8akOjxIkP+1TQJEQlpBJDGLTXYXBe4sbWFuqfxbw7NLFxVFwvrABDdj/9tHD17bdSntfagm6jxVC0GpeGTBoIjKTLDMqhLMUlwIVpIjg26XvY2NS9Z4hgilELs5ksjMI4ZZRGHJCtK0asI1JB3cjsfUaxfijw/LqDqzHh89oX0yXJHzhaQjLbZesb++ri6DVQa2eWFIZY9TyCS8zRtC8aiJukI2SFQrCxByyHncBO4/xV4mhhgVXn1DMqZkhEVFLySvbcgAAWHcsouL3FB4s+miy15iuXVIzp0ldpiwuFWABnz2bZS2wvtvanxHwyZ5NPqdNgZtOz/NyMUSWOVcJIy4Vih2VgbHdQDsaha7R6yZtPqWigSTTTM6wCdmEkbxPC2UpjGL/OXACkbWvvsE//ALV6Xk84yFU5nJIaORXWa1xE8RXNWO1gRvdbXuL+x+KNMYWmDSWWQRFDDMJRKbER8gpzMiGBtj2N+29YmLw9O0hnkEayS6yHUvGrlljjhhWBVDFRk5CBjsBvbyua9bwCQvrGMMc6aieCVV5zwuixaeKPmI6rdZA8VxYjbe47EMtqfEcEaRs3OvKGKRrp52mIS2ZMCoZFC3FyVFrgeYvbn8V6VeV84zmdTJEI4pJWkVSoYqqKTtmLjuBe/Y1r7eGNUTpppSZ5Y454pFXVzQMFklEkWM0QUyFFVUOQGVsu4scrwjgLRajTSBEiSPTamJoxK8pWSeaCXZ3AZx8292Njc0GTPHoOWZM+kTfo56WvzuaIBHja98yB2tbftvVhfFGnMhi+eDASEX02oUS8oEuISY7SkAE2S5PlescfDcnylzQU/RC66orc5nViI6bdbWwwxe975rUHQeHNX+maWec5mCWd5JDqpnEgkimjTlaYgRxWzTsARvudyQyPCvFg1OngmQGHmyxxsssM1jnl0xMVUMTb091G96yUXiKBjKFMhEQlLycmXl/MnGULLhg5U3FlJNwfUbYXh/AtQum00DrGP0XURsHEhbmRIX6rYjFrMvTv57+uj5A1HN1BREgimi1SvGNQ8sc00tuVKsbIBCfTLFbXLbhvSoMinjbRnZXkYkBo1XTzs0yn9bTqEvMo8ylwBubCs1w7XRzxJNCweORQyML9SkXBsdx7jWI0vB5F1GjkOOMGlmgfffNzpiuO24+Zf91SvC/D30+lSKS2SmQnE3Fmkdxv7mFBlaUpQKUpQKUpQKUpQKUq1qNQkYu7Kgva7MFF/Vc+40F2lQ/laD9tF+In86fK0H7aL8RP50EylQ/laD9tF+In86fK0H7aL8RP50EylQ/laD9tF+In86fK0H7aL8RP50EylQ/lWD9tF+In86fKsH7aL8RP50EylQ/lWD9tF+In86fKsH7aL8RP50EylQ/lWD9tF+In86fKsH7aL8RP50EylQ/lWD9tF+In86v6fUJILoyuAbXVgwv3tce8UF2lKUClWoNSjlgjqxU4tiwbEjya3Y+yrtApVltUgXIuuOWF8hbMvywl/wC9n0273271eoFKoklCgsxAVQSSSAABuSSe1W9NrI5N43Rxa91YNtci+x7XVh7wfVQX6UqhZQSVBFxa4vuL9rjyvQV0pSgUpSgUpSgUpSgVyv4xn0XD9aj/ACZ66pXK/jFj/dcP1qP8meg+dCK8tVRFAKlDwClqqpagptVSpfYC59VVRxlmCruTsB7a3ngfhoBQWNidybbn3eoVS94q158rdJ8atD4enYXCDf2irGq4RNGLvGyj12uPtIrqem4Oi9gfvO/v9dSJNFFiQQRttb+PrrGOz0z8OccZK14FrbvEHAkFzGLN7Ox+z+VamRbvW1bxb8eS/O1JyXlq8xqqlqszeY19E/F0+i5vrUn5MFfO9fRPxdPoub61J+TBRMOl8Q0vNhkizePmKycyNsXTIEZI3kwvcH100Gm5UUcWbyctFTORsnfEAZO3mxtcnzJNSKUS1nT+HGABMj5NIc8X5doebLIEVowrG5kF7k+ftvZbhOqxkIkdpc7qDOwiYgylSwHUq2dLqpFsVtfEXs6SHWopVRMqBurIQEgGWU3gwNyMSl8t8SLdWVURaHWo8jqLuwuZcIgWYxcOR2VbnFiItRZb43UXuMTQXtTwLVO4ybNRPHKt5nAjVNe+oa6gWkJhMShTspjsLd69g4FqTEqyTS5AHMjUOoaTlMmaMpDBS5DWNgLA2HncdeIAWRg5Mcrq7oiWdecI4nGRPUX05v6o5L4lgKj6/Tax48CZnVg9gEgQ3vDZJsibrtKbrbYkdwhITpODynT6yP8AXnuVbmEgs0SqdmuE6gewta3uFOv4fqmDMrMDhEFVpcRmjagky8sL0HmRXxsenzxsb3E9NqG1a8otHE3KEkiCLLFY9YWF3Um2Zg8vPbu1ROPQ6uXSomL5SaaQSrHyt52WOyPn2TeUdJ+29qC58jahnfOWSzS5dMzKpi54kVVC9SlYxhtYHe973FCcC1A6llZZAFRXMrsLKkqAyKTaQguhu1ycb3uK9076uWZk5jLHHOYmdBGC0YSaXmAsDf8AtNNGbC4ZH7eViNuIMLESIxgAZhyCBMY4TmgtsQ5mFjkOkk7FRQVy8F1ZW0cjxZHEg6iSUxxlIy0gZvSfOIAA9g7m4LFauRcK1ZdXeRhdQxVJTjHKzyySIbgZpaREBteyDZe9eSaXWZqCXlQyEtmIDises05iIso35PON9z0jsQKy/ADLy/n+ZzNs8uXjlbqEWG+F+2W9red6CRwnSmKCOMlmZVGTM7SEtbqJdySd71LpSgUpSgUpSgVyz4xf0XD9aj/Jnrqdcs+MV9Fw/Wo/yZ6D51Fe0tSrIKV7Sg2nwJogzvKQDjZV9hO5P3W++uiQwCtP8BD/AGc+2Rv8lrddNvY14unt3X+LWI5xK6YCLVE1MNZSdukfwqHqFuCarar0tS40LCtP41CMQ473sft/1tW6cf72rV+JJeJ/YP8ALf8AhWfGZrd5vkUi1Ja5SvaWrpOO8r6I+Lr9FzfWpPyYK+eRX0P8Xb6Mm+tSfkwVCYdSpVjX6xIYnmlbGONWd2sTiqAsxsNzsPKmi1aTRJLG2Uciq6NuMlcBlNjvuCKJa8/G58L3RSTJe+nlbklQxWFgHu7Gw6hYG2w61r1uL6rclYkBEllZHHLKNCOt8rNcO/kouo3AuakHxCyvjJDYCbkEozSnLkNqLqix3YWCj7T5DeVpOPwyPgrBixGGIdsl5cMuZstlFtRHv26hv3ADENx/VEOUjVbRhkWSN1drwJIHwDE2EjGMp5YnquLG/quMaiN3jZQeXgTKsLFWWVokjIUuANzPfrOIjBPpCsnNx2BHMbSWcCU44te0XLzsANz89Ht3OQtej8chD4FmD5KmBjkDEsHK4rjdgRFIcht0Hfagwum4pqHKs+2aaB+UI5EKmSYrOb5X2Frqb2BW/nkTjWrZEKrFlZuYeVIyMwkhS0REm62kc5Hfp3AIIrYpdciyJE2QZ/R6HxJszY52xvZGNr32qHpuPRszoQ4dGlGIjkfIROELIQtm9JSQL2vv2NBd4NrHkS0oAkDTKbKygrHM8SuA17ZBA1rnv6qyNYf/ALQxdTHLlKkcmYSRtn5l8kC3QKIjcn122Pe6/HoAzKXN0vf5uSxKlFKocbO15EGK3JyFhQZOlY+PjMJkWLIh37KyOu5UyYHICz4qWxO9he1ROI+JYo1bC8kinEIFkAZuakDYuEOQV3UNiGKna19qDN0rxTtvXtApSlApSlArlvxifoyH61H+TPXUq5b8Yj6Mh+tR/kz0JfO9q8qu1LVdXVNVQx5MF9ZA91/OlqrhkKsrD9Ug/dUSmub63zw9o+RDYPmGYMOkowyUdxf2VmNXxZYUJdpFsL2jTKw9ZvsB76xSMWUOpvFhHha2+9jc+4VtegUSKcbbjqB91q58TNreu9WkVrlGtaXjUruoUMwcZDpxIX13uRb7am8X4o0C9YubXPqHsvWaXSpEe93I7X2A93vrXPED5akKfRsB5b+sVFvFsnPUIcTjlFy0eX90OMvuNYbXKWEip5hgBt/Gti4jw9DduWpYgAmwuQPI/d5VhFkC8y9vQIv/AHbVHkTEwzmkzExZqZS2x8tqWq4xuSfWSaY10XBtPvi2BX0L8Xf6Mn+tSfkwV8/Wr6C+Lz9GT/WpPyYKgrPrqBFAK9pRdhJJdGrGVpogUmMhYyqAs3JaAg722RX28sSfI1Fh0GhjtGJUHJaOQpzlJVoUhhRmuchYRxDa18rG4cgyvkAhVVZnGGaocUOMbggpuu53HUd+kXv1ZWpuCQpy48iMjIkYZcwSwWUg+4ae4Nwdu97UHms0eiMxmeRA/wA1qCediAIFOEpGVgMWFz2IC37CrHyXoeW55q4TYhzzVswRnYLf13nJy9K5U3vY1fHhWOzgyO+agMz4u5cQrpzJmR3KIL7bknyNqu67gSGV5hJIjScsdPkwaPI7DK0ghiRt7Yp5XJIWJ20b6pZ+YGljEDjGRccZRJFE9yQCtpn2B3yBsTjTV8O0ZJLzAZG4BmGIaR0nuqk26jGhsbggHazNeuLgkcZii5rno06qCB1foknNDEgbE5WP7rVbTwfCFCgkgc1bOFZTFII05RSwBCpDEg9ib3ubg1nAdGQundgCVACGQBigWYbA/wCGSXfvsSCMbi5JFopAnz0Z5jMYyJl6nLxm8e+5DpHa3nb11Xr+DQzyuWa4lVo3UAGxQOhKv+ow5hH2bW3vU/B85OqZy2MIk6FAdI5GkiHo2XfIHHezeXSQFvTPpFY6hdRGbYh3MsZDMVxVnbyawtsQOnttViRdArtlqIgVJfEzqBGXkj1TEC+wZhG+/kRawNSU8NKpjdJHV4khRGsp/sVnQEgjcldS/wBw9t6dP4UiSMxqz4ntfEkD9FTSDy/uRg+8ny2oMn8pxBsWdFYsyqrOgLFbA4i/+Ie3cesVf02oSRQ8bK6nsykMD7iKx0fBMXzSRhfIMMUYMrEG242sR9zH2ES+F6HkxiMMWAJIv2UE3CqPJR2A8htQS6UpQKUpQK5d8Yf6Mg+tR/kz11GuXfGG+jIPrUf5M9ET+PnyvLVVavRV2WqAte41VaqrUSz3hjiRCnTkEgnJT6gO6/x+2tr0+uKXxNr9h7T2rR+ARkziwJIVz7rC9z7Nq28QB7A3BG9xsQR6q5/yI+t9h3fg9Jty9/pkY9FIozWXrJykLrkH9SgbYgeytc4pLM79YUe1dwwO9wayWp07qNppFFtulW39vasPquYTbmu3/wDMLVPtEvVML0nFGMRjbcjs3mV/nWC4jqunljuSSx9m1h/GsjyLXYm48r+XrrBSHJi3rNacKxazxfO6zTnkfsrNq9tV0LQrXtcNatX0B8Xr6Nn+tP8Ak6euB41334vn0bP9af8AI09QvT9dPpUfXmQRPyQhlxblhyQhexxDkb43te1e6IycpOcFEuK8wISUD2GYQncre9r+VGjXIPCjGbOYxPGXV2iEahXKpqlJKgAXP6RH3yPze7Ntb3hXhh4pYZHeNzHgTJi3MYLpRpzHkSenIGT3sdrglqGSdZsY5JP+KMYMmciCP9CaTqUMuS5n197b7CpHAuOzTyqHjWNSkbFDs/XDHKXW7XZQ7tHbDup6rjGgom8NsS+0LI0rScqQF1YuJAzO1gSbuGCtlaxAIBXC5pfDrptkjMGhbnspMziMxnGQ+Y+b9fmO1rmNBx/USFlj5RJkaMHlSEQ46gwjmDMZllBcWxHSe4INJfEU4WVsYlCOVxIvIoV3UDl8wZswVSLlL32y2uEngHh94GDOyGzM2KKFAyiijNgqqBcxFth+tbe1zFHhaTIsxgcF0doigWKUqs6kuqqBvzkbcMbxKCTswo13Fp7qg+bvOn6sjPKv6cY2VCD0hY1DNcEYv+qBeq9Lx7VyopCRIzkXDKzmE8maRopEST0lMaLkSt8j0iwuEl/DR6wpjS7TurKtjzJGSSN2HrR0Hmb2HarUnhh7A5IX+aYsR0iZW1Dyy4EMGDNqG6D28mBAIr0vF5zFrZDizRhXhiKMpUNpo5ArEG7guWFwBurDysPJONaiMsJBGVAmAdIX2aOSFFZg0lsSJid2AGBYta9gDwmofMcsPzFlzx6rjVHUHfvfAmO/qJHY2rZIssRlbLzte32XrUJOOzyGJbBN9OxUI4aW87o+DZYqoEakg5bSC53UtkNBxmZ9JJMVjzGOKgHYsFukiBiQVJPmD7BQbFStVfjmoS/MCWPPAZYXsrQ6iOAM4aQDFxLluyhQpNyOyPjWrdVZEjBKRdLI4vLIsvnlZVDIm25sx37Gg2qlY/gXEDqIedYqjkmMEFWwGwLA+ZIJ8tiKyFApSlArl3xhvoyD60n5OorqNcv+MJ9GwfWk/I1FET+Pn+1ehauKtVLGSbD7quxWgtXY4SSAO5rJ6Tgztu3SP3/dWRGkRAAotuLk9zUNaUmf1I8LGPTTxs+63xkP+BwUb7AGJ+ysl4r002hmthmh3Vh5qezD1/zrCHT+3aukeEuXxHRnRTn52IfNv54dh77diPVasO3P7Rr3cOk08aSviKIrva/qO1qjzcVQqQoBJHkNqr8UeDpdJJaVeknpkAJVh7G8j7DWJ4VpGLlbXJNgAO/qFq8c1iHRjrOHEFfkZ2sjPy7+3Etb7hWHxrpvi/hQ0vD9LE4Bd5WZ/fyzt9grS5OFBt4zb/Cx/jXs5V+tccf5c2vdh8a8xqbqNDInpKff3H3io4FbPFPi0RXePi+/R0/1p/yNPXCytd2+AD6On+tP+Rp6hbnPrptKpkcKCzEAAEkk2AA3JJ8hRHBAIIIIBBG4IPYg0bMGePsUVliU55tGDLjeOMEsznHobb0d/aRY2tjxKxuVgZgVcp1dTYGMNkgUsBaUHbJulgFJxDSw2kfYpF84ZZTlGAGMDBJJGJFrgsNzvUnUHTmLmPyTEdy7YFCGI3yOxuQPeQKDCx+J1VZDDCXjjUuWjvizvEup6WKBMWEo6iwOTbqBvUiXxGVZomjAlT0lzYp1coR4ssZZsjNiLJuUceVS4ZtK5drQhogyOWCBkRGZDfzCXU99qvyPp5NmML8xA25RuZGhJB/xICxN+wvQYiHxFI9mCKI2XRMnUc76mQoVcFbAbHfvt23sKV8XhgvLgkcsGbEBiehImlQYqRmpmVLMQMlcErjWSm1OljWOU8nBrRpKAmIChpB19go5ZPquBV+aLTstmEJUMWsQhAcgyFrHbKxLX72JNBj+MccaKUIqjFWi5jZDKzhziiW6tozvcey+9vND4haVo0EJVnDuM2ZF5ScrJ1LICzfPqLWAuG6uxM2TU6YsJWMOyqVmYpbFsiMZD5dJOx8qNDpEupXTryzzitoxyz5Skfq9vS/fQYyHxISsd1xLrpWVj3cTSQxuVGONl5wB6sgf1bFSaofEzOY1SEEzCNory2BSRJnUydJKN8w11s3fYkggZSFNOWOAhL4oxxCFsBYxnbfHpBHlsLVa0Wo0uIkTkoWUag3wRgHX+1cdxsxGR9Z3oLXB+PCdh0GNXiiljzPVIsioxKi2JCmRVNmJB7gAqTmaxE8+kiCNaH50wKmIQmTrRImW3pKpZNx6IsanfKEVr82O2WF819O4GHf0rkC3feguwQqiKiKFRQFVVFgqqLBQB2AAtVyrennWRQ6Mrqb2ZSGBsbGxG3cGrlApSlArm/w76ZpOHwKoBP6UhNzaw5M4/jXSK558NzW0EPf/AIlO3/gzUHF9NwQd3Yn2DYffWS0+nSP0VA/z++o0OptsTcHb3Hyv9xq8Jb370/UxFYeyT3arUh2qiKQE71U5BFqsvoHrIcE4k2m1Ec6f/TO4/vKfSHuIrEMlmte4Pn5j31IB/wBKEWfQXEdXp20bzTYnT8vmMW3GFr9vX/GuD+HfEqafiCSNEORMbJc9cCuek3vYlR39l7VtPClfiPDX0HMw5Z9V8ozuo/5Tv/y1oUWiWOeKGfFljkaJybqApLRl797j0vZappzi27Hpa9q5k+S3j4aZiv6DbcZyn71UD9xNafp5u1bj4+0LHS6IMQ/JkZMv76FCEf32A+2tLkhxYge+s5hXpM/bWQaewuO3nXpWKQdSKfbbcfaKhxtYb+flVJBXb7jUwp9v9WOJ8ORSQmxxLi5vkB6QHuuD9tdd+AL6P1H1p/yNPXKNbL85pzbuXQj2Mu4/cK698BsOGhnHkdU5Hu5MA/hUqxERZ0DV6ZJY2jkUOjqVZSLhlYWII9RBppdOsaLHGoVEVVVQLBVUWVQPUALVdpULtU0/hnTyZNEQrA6mN5FiwLu86TNdhYuFaPG4O/VuCKmzcKwihUSKkkczSIxR3R5JRKrZo0hY3Ern0/SsfZUOLwsUdSnKChw4sCphtqXnYxAC2To6xncbIPSHTUzT+HlGkg07BG5ZhMu20rIAHJv3yI86C1N4bV2uJLOjSPfAWzkng1S5C+6g6dFIBFwe4IFeN4VuGHNtzFmEhRSpdpnllN+u2CtMxAtkN+s5NeiLw7Ioi6kYxvC12uwURoiGyspuTibG6kXuG7gyOJcKdpJXHJJlUKjyC7ILBTCoKkYNYtvfdjdWoA4ZssKyoJoXGoJKO6nmc1FLK8hY3s3697r5VE03hReWipKGiAVgrxXzb9E/Q7tZl6CljiADe+4GwtaXwrIroxaM4mGzb5RLFqZtRhFYAWZJRFYYgC+1umqYPB8iwhRKBLiE5wyyCfoK6XEHvbmqJbeweYoMinh9ebEZJc3SzAMASwSPURE9RLWA1drkk7C5JJNWYvCgUMOYGuqgFxKSrKsS5rjKoH9kCCAGBsQ21XeF8A5U0UuEQKLMp3BKCQoy8oiNQB0N0gKOsnfe8SDwq5cGYxMnMEjxqoCSHlaiNiUCgbmZDZsj0C7NYGgyOi4dyZgWmLGVBGRiQZpEjUGaTcqXxiO6hdjY5YraJpvChjvhMQSqAEh7q6RRw5LaQKAViHYZbmzDazhXh6SOaOWRo3ZAuUvUZH+YWIob/qhlLd/1jsDcts1BrEPhLEj564LRO90uSYtVJq0wYsSvVMyknIkW3Bve5w7wqsSopZX5a4KWVmuvKMSh85D2DH0cQbkWF62OlBE4VpGhiEbOZCL9Rv2JJCjJmawBA3YnbvUulKBSlKBXO/hv/wCAg+sp+TPXRK5z8Oh/3fD9ZT8meiJcWkW5K+sd/b3B+w71VpNRlYkb9m9hHcVbP39/XUV2EbZG+Lf/AC/1pCuskXxby3vVSP37VEEoYKw9o/lTTsSWHuqydX8iTa29SlFQ2Nmvv/pUlP3VIy3A+KPBLmhtdSnsud0P/mAHuY1ivEE4k1DsvouS490nXb/1EfYaqP7qwsGQkdGJJB2//U9q14T/ACxF52Gak4u40fLZzaBlkjB3upujx39XVkPdUnUrdlPrFa/rkyjYD1f6/wADWU4fLlpYm8wAD9m38KjvXLaVtsJpiuLirk2kNrgdv8q9iPSfb3/fWQUW71jDTNYfU6X+yJ/VkB+9WH+ZFdi+CFMdC4PfnP8AvSM1yjjBxj2t3Uj76618Er5aJz65m/LipMIzJbrSlKgasmh1JZWIkyWSbBmlts8fQ8sYlKlQwAxX3hBciouoi1YAULqeoPivOTMOIx1tJljhmQcb+R6bdNX9DrdVMel5ArPZn5KjlgPILRErZhiqnI5WNvWVFR1OqUOFWTIRytDHy7pI+U39o9jiRaOwut7+d9gjmPWvzDGZAQ0qsWdcJFGojssKZAqeWswDEp6S9XYpfTQakyQ8zmsqNE2RdFVQrSFldA7FmsUs122UdV8spY1E/wCihiXyL2Z1iJlWK+7CNolyby/s+xvY23jz6vV5ME5l9wAYRgqWXCRWt1OSTdb7b7C1yEQTaiTUTKOeep+lWwBiSdAVBZwI3KeibLkuZDfrVIbSa/EqrlbxyOjMysVlxkjhhk73GLxMSLjOJtzlv7KdWpYh5iwTUKnzalGZZfm3cKoGWBHmoa2w701R1JZoyZXAIBvGoXBWjKSLIqgM7bkqNhvsttwHh+raJ7PMrCKcRAuqlZW2jJ+ckytuQWZhvuNha5qOHanIhJJQilsPnRcgyRG7FrlrLzgA19j68bZDguqkOYlEhPMcKxQqpUAEWBRSo3t1Zb3szVlqDVYdHrRKoZ35Ss2NiHYKNRMRzS0i5BoTCtysjCzHZtz5peFagHSmQyyct4XkPO3yOnkjmY2YBlDlDj23bEeVbXSgUpSgUpSgUpSgVzb4eXtw+D26lB/7M5/hXSaxPiXw5p9fEsOqQuiuJAA7IQ4VlBuhB7O330Hy/DJtv76ja9wyW3vX0QnwU8MHaF/x5v668k+Cbhbd4H/Hm/rqYVx878Lm6B69wfvFTYVxY+2u9J8EnCx2gcef/ET/ANdXv+67hv7F/wAeb+qmmOAO3X37VNUWPsP7vZXcD8FfDSb8l/x5v66uH4MuHWtyX/Gl/qqdMcRUevt/12qBxFLESezFrD1+if8Ar119Af8Advw/9k/40v8AVVEvwZcOZSphcg9/npf6qVt9Z0muvn2U2Un1C/7r1f4CP9mt6mP2XJP8a7ufgr4ZbHkva1v7ebt/5quaf4MeHICFhcAkk/PSnv72rXt1i+YrWkw43A9lPuP+VSpdWABXXx8HOgtblPY3H9rJ5/8ANVLfBtw894n/ABpf6qx1pEzEOKcU1IaFreVv8xXW/gXP+73/APGb8uKp5+DTh5BXlPY//ml/qrO8B4FDo4jFp1KoWzILM/UQq3uxJ7KKTKPd2WSpSlQl4BbtXtKUClKUClKUClKUClKUClKUClKUClKUClKUClKUClKUClKUClKUClKUClKUClKUClKUClKUClKUClKUClKUClK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BUSEhQUFBQVGRQWFhQXFRcVGBQWFRgYFhUVFRYYHiggGhwlHxUYIT0iJSkrLi4uGh8zODMtNygtLiwBCgoKDg0OGxAQGiwkHiUsLSw0LCwsLCwsLCwsLCwsMC0sNCwsLCwsLCwsLCwsLCwsLCwsLCwsLC4sLCwsLDcrLP/AABEIAMIBAwMBIgACEQEDEQH/xAAcAAEAAQUBAQAAAAAAAAAAAAAABAIDBQYHAQj/xABMEAACAQMCBAIECgcFBQcFAAABAgMAERIEIQUTIjEGQTJRYXEHCBUjNXSBkZOzFEJTocHR0jNSYrHhJCU0gvAWF3OSoqOyQ1RjcoP/xAAZAQEAAwEBAAAAAAAAAAAAAAAAAQIDBQT/xAAfEQEAAwEBAAMAAwAAAAAAAAAAAQIRAyEEEjEiQVH/2gAMAwEAAhEDEQA/AO40pSgUpSgUpSgUpSgUpSgUpSgUpSgUpSgUpSgUpSgUpSgUpSgUpSgUpSgUpSgUpSgUpSgUpSgUpSgUpSgVqXy3rG/SpYo4JI9NLLHybuksixBWJWS5XIgmwKgXtuO9bbWnR8O18Z1UUKacJqJpZF1DTOWjEoVb8gRdTCxNswD66DMaLxRppYXmWSyRRR6iTJWUpFLHzkexG4Kg9r7qw7girOr8Y6SJmV5HBQIZLQzMIlkUMrzFUIjUg+k1hsfUba7x3w8En0GkhYcuWEaadDuX0ujMcqsfuaI+v9JrMcU4BLJHxRVwvrIykVye/wCjcnr226vftQZPifiODTuElMo9G7iCZ4kzNl5kyoY039bC3c2FWNf4v0kMrxSSMGiKCW0UrLDzFVkaWRVKxoQ46mIHpb9Jtr/i3wzrNSs8akOjxIkP+1TQJEQlpBJDGLTXYXBe4sbWFuqfxbw7NLFxVFwvrABDdj/9tHD17bdSntfagm6jxVC0GpeGTBoIjKTLDMqhLMUlwIVpIjg26XvY2NS9Z4hgilELs5ksjMI4ZZRGHJCtK0asI1JB3cjsfUaxfijw/LqDqzHh89oX0yXJHzhaQjLbZesb++ri6DVQa2eWFIZY9TyCS8zRtC8aiJukI2SFQrCxByyHncBO4/xV4mhhgVXn1DMqZkhEVFLySvbcgAAWHcsouL3FB4s+miy15iuXVIzp0ldpiwuFWABnz2bZS2wvtvanxHwyZ5NPqdNgZtOz/NyMUSWOVcJIy4Vih2VgbHdQDsaha7R6yZtPqWigSTTTM6wCdmEkbxPC2UpjGL/OXACkbWvvsE//ALV6Xk84yFU5nJIaORXWa1xE8RXNWO1gRvdbXuL+x+KNMYWmDSWWQRFDDMJRKbER8gpzMiGBtj2N+29YmLw9O0hnkEayS6yHUvGrlljjhhWBVDFRk5CBjsBvbyua9bwCQvrGMMc6aieCVV5zwuixaeKPmI6rdZA8VxYjbe47EMtqfEcEaRs3OvKGKRrp52mIS2ZMCoZFC3FyVFrgeYvbn8V6VeV84zmdTJEI4pJWkVSoYqqKTtmLjuBe/Y1r7eGNUTpppSZ5Y454pFXVzQMFklEkWM0QUyFFVUOQGVsu4scrwjgLRajTSBEiSPTamJoxK8pWSeaCXZ3AZx8292Njc0GTPHoOWZM+kTfo56WvzuaIBHja98yB2tbftvVhfFGnMhi+eDASEX02oUS8oEuISY7SkAE2S5PlescfDcnylzQU/RC66orc5nViI6bdbWwwxe975rUHQeHNX+maWec5mCWd5JDqpnEgkimjTlaYgRxWzTsARvudyQyPCvFg1OngmQGHmyxxsssM1jnl0xMVUMTb091G96yUXiKBjKFMhEQlLycmXl/MnGULLhg5U3FlJNwfUbYXh/AtQum00DrGP0XURsHEhbmRIX6rYjFrMvTv57+uj5A1HN1BREgimi1SvGNQ8sc00tuVKsbIBCfTLFbXLbhvSoMinjbRnZXkYkBo1XTzs0yn9bTqEvMo8ylwBubCs1w7XRzxJNCweORQyML9SkXBsdx7jWI0vB5F1GjkOOMGlmgfffNzpiuO24+Zf91SvC/D30+lSKS2SmQnE3Fmkdxv7mFBlaUpQKUpQKUpQKUpQKUq1qNQkYu7Kgva7MFF/Vc+40F2lQ/laD9tF+In86fK0H7aL8RP50EylQ/laD9tF+In86fK0H7aL8RP50EylQ/laD9tF+In86fK0H7aL8RP50EylQ/lWD9tF+In86fKsH7aL8RP50EylQ/lWD9tF+In86fKsH7aL8RP50EylQ/lWD9tF+In86fKsH7aL8RP50EylQ/lWD9tF+In86v6fUJILoyuAbXVgwv3tce8UF2lKUClWoNSjlgjqxU4tiwbEjya3Y+yrtApVltUgXIuuOWF8hbMvywl/wC9n0273271eoFKoklCgsxAVQSSSAABuSSe1W9NrI5N43Rxa91YNtci+x7XVh7wfVQX6UqhZQSVBFxa4vuL9rjyvQV0pSgUpSgUpSgUpSgVyv4xn0XD9aj/ACZ66pXK/jFj/dcP1qP8meg+dCK8tVRFAKlDwClqqpagptVSpfYC59VVRxlmCruTsB7a3ngfhoBQWNidybbn3eoVS94q158rdJ8atD4enYXCDf2irGq4RNGLvGyj12uPtIrqem4Oi9gfvO/v9dSJNFFiQQRttb+PrrGOz0z8OccZK14FrbvEHAkFzGLN7Ox+z+VamRbvW1bxb8eS/O1JyXlq8xqqlqszeY19E/F0+i5vrUn5MFfO9fRPxdPoub61J+TBRMOl8Q0vNhkizePmKycyNsXTIEZI3kwvcH100Gm5UUcWbyctFTORsnfEAZO3mxtcnzJNSKUS1nT+HGABMj5NIc8X5doebLIEVowrG5kF7k+ftvZbhOqxkIkdpc7qDOwiYgylSwHUq2dLqpFsVtfEXs6SHWopVRMqBurIQEgGWU3gwNyMSl8t8SLdWVURaHWo8jqLuwuZcIgWYxcOR2VbnFiItRZb43UXuMTQXtTwLVO4ybNRPHKt5nAjVNe+oa6gWkJhMShTspjsLd69g4FqTEqyTS5AHMjUOoaTlMmaMpDBS5DWNgLA2HncdeIAWRg5Mcrq7oiWdecI4nGRPUX05v6o5L4lgKj6/Tax48CZnVg9gEgQ3vDZJsibrtKbrbYkdwhITpODynT6yP8AXnuVbmEgs0SqdmuE6gewta3uFOv4fqmDMrMDhEFVpcRmjagky8sL0HmRXxsenzxsb3E9NqG1a8otHE3KEkiCLLFY9YWF3Um2Zg8vPbu1ROPQ6uXSomL5SaaQSrHyt52WOyPn2TeUdJ+29qC58jahnfOWSzS5dMzKpi54kVVC9SlYxhtYHe973FCcC1A6llZZAFRXMrsLKkqAyKTaQguhu1ycb3uK9076uWZk5jLHHOYmdBGC0YSaXmAsDf8AtNNGbC4ZH7eViNuIMLESIxgAZhyCBMY4TmgtsQ5mFjkOkk7FRQVy8F1ZW0cjxZHEg6iSUxxlIy0gZvSfOIAA9g7m4LFauRcK1ZdXeRhdQxVJTjHKzyySIbgZpaREBteyDZe9eSaXWZqCXlQyEtmIDises05iIso35PON9z0jsQKy/ADLy/n+ZzNs8uXjlbqEWG+F+2W9red6CRwnSmKCOMlmZVGTM7SEtbqJdySd71LpSgUpSgUpSgVyz4xf0XD9aj/Jnrqdcs+MV9Fw/Wo/yZ6D51Fe0tSrIKV7Sg2nwJogzvKQDjZV9hO5P3W++uiQwCtP8BD/AGc+2Rv8lrddNvY14unt3X+LWI5xK6YCLVE1MNZSdukfwqHqFuCarar0tS40LCtP41CMQ473sft/1tW6cf72rV+JJeJ/YP8ALf8AhWfGZrd5vkUi1Ja5SvaWrpOO8r6I+Lr9FzfWpPyYK+eRX0P8Xb6Mm+tSfkwVCYdSpVjX6xIYnmlbGONWd2sTiqAsxsNzsPKmi1aTRJLG2Uciq6NuMlcBlNjvuCKJa8/G58L3RSTJe+nlbklQxWFgHu7Gw6hYG2w61r1uL6rclYkBEllZHHLKNCOt8rNcO/kouo3AuakHxCyvjJDYCbkEozSnLkNqLqix3YWCj7T5DeVpOPwyPgrBixGGIdsl5cMuZstlFtRHv26hv3ADENx/VEOUjVbRhkWSN1drwJIHwDE2EjGMp5YnquLG/quMaiN3jZQeXgTKsLFWWVokjIUuANzPfrOIjBPpCsnNx2BHMbSWcCU44te0XLzsANz89Ht3OQtej8chD4FmD5KmBjkDEsHK4rjdgRFIcht0Hfagwum4pqHKs+2aaB+UI5EKmSYrOb5X2Frqb2BW/nkTjWrZEKrFlZuYeVIyMwkhS0REm62kc5Hfp3AIIrYpdciyJE2QZ/R6HxJszY52xvZGNr32qHpuPRszoQ4dGlGIjkfIROELIQtm9JSQL2vv2NBd4NrHkS0oAkDTKbKygrHM8SuA17ZBA1rnv6qyNYf/ALQxdTHLlKkcmYSRtn5l8kC3QKIjcn122Pe6/HoAzKXN0vf5uSxKlFKocbO15EGK3JyFhQZOlY+PjMJkWLIh37KyOu5UyYHICz4qWxO9he1ROI+JYo1bC8kinEIFkAZuakDYuEOQV3UNiGKna19qDN0rxTtvXtApSlApSlArlvxifoyH61H+TPXUq5b8Yj6Mh+tR/kz0JfO9q8qu1LVdXVNVQx5MF9ZA91/OlqrhkKsrD9Ug/dUSmub63zw9o+RDYPmGYMOkowyUdxf2VmNXxZYUJdpFsL2jTKw9ZvsB76xSMWUOpvFhHha2+9jc+4VtegUSKcbbjqB91q58TNreu9WkVrlGtaXjUruoUMwcZDpxIX13uRb7am8X4o0C9YubXPqHsvWaXSpEe93I7X2A93vrXPED5akKfRsB5b+sVFvFsnPUIcTjlFy0eX90OMvuNYbXKWEip5hgBt/Gti4jw9DduWpYgAmwuQPI/d5VhFkC8y9vQIv/AHbVHkTEwzmkzExZqZS2x8tqWq4xuSfWSaY10XBtPvi2BX0L8Xf6Mn+tSfkwV8/Wr6C+Lz9GT/WpPyYKgrPrqBFAK9pRdhJJdGrGVpogUmMhYyqAs3JaAg722RX28sSfI1Fh0GhjtGJUHJaOQpzlJVoUhhRmuchYRxDa18rG4cgyvkAhVVZnGGaocUOMbggpuu53HUd+kXv1ZWpuCQpy48iMjIkYZcwSwWUg+4ae4Nwdu97UHms0eiMxmeRA/wA1qCediAIFOEpGVgMWFz2IC37CrHyXoeW55q4TYhzzVswRnYLf13nJy9K5U3vY1fHhWOzgyO+agMz4u5cQrpzJmR3KIL7bknyNqu67gSGV5hJIjScsdPkwaPI7DK0ghiRt7Yp5XJIWJ20b6pZ+YGljEDjGRccZRJFE9yQCtpn2B3yBsTjTV8O0ZJLzAZG4BmGIaR0nuqk26jGhsbggHazNeuLgkcZii5rno06qCB1foknNDEgbE5WP7rVbTwfCFCgkgc1bOFZTFII05RSwBCpDEg9ib3ubg1nAdGQundgCVACGQBigWYbA/wCGSXfvsSCMbi5JFopAnz0Z5jMYyJl6nLxm8e+5DpHa3nb11Xr+DQzyuWa4lVo3UAGxQOhKv+ow5hH2bW3vU/B85OqZy2MIk6FAdI5GkiHo2XfIHHezeXSQFvTPpFY6hdRGbYh3MsZDMVxVnbyawtsQOnttViRdArtlqIgVJfEzqBGXkj1TEC+wZhG+/kRawNSU8NKpjdJHV4khRGsp/sVnQEgjcldS/wBw9t6dP4UiSMxqz4ntfEkD9FTSDy/uRg+8ny2oMn8pxBsWdFYsyqrOgLFbA4i/+Ie3cesVf02oSRQ8bK6nsykMD7iKx0fBMXzSRhfIMMUYMrEG242sR9zH2ES+F6HkxiMMWAJIv2UE3CqPJR2A8htQS6UpQKUpQK5d8Yf6Mg+tR/kz11GuXfGG+jIPrUf5M9ET+PnyvLVVavRV2WqAte41VaqrUSz3hjiRCnTkEgnJT6gO6/x+2tr0+uKXxNr9h7T2rR+ARkziwJIVz7rC9z7Nq28QB7A3BG9xsQR6q5/yI+t9h3fg9Jty9/pkY9FIozWXrJykLrkH9SgbYgeytc4pLM79YUe1dwwO9wayWp07qNppFFtulW39vasPquYTbmu3/wDMLVPtEvVML0nFGMRjbcjs3mV/nWC4jqunljuSSx9m1h/GsjyLXYm48r+XrrBSHJi3rNacKxazxfO6zTnkfsrNq9tV0LQrXtcNatX0B8Xr6Nn+tP8Ak6euB41334vn0bP9af8AI09QvT9dPpUfXmQRPyQhlxblhyQhexxDkb43te1e6IycpOcFEuK8wISUD2GYQncre9r+VGjXIPCjGbOYxPGXV2iEahXKpqlJKgAXP6RH3yPze7Ntb3hXhh4pYZHeNzHgTJi3MYLpRpzHkSenIGT3sdrglqGSdZsY5JP+KMYMmciCP9CaTqUMuS5n197b7CpHAuOzTyqHjWNSkbFDs/XDHKXW7XZQ7tHbDup6rjGgom8NsS+0LI0rScqQF1YuJAzO1gSbuGCtlaxAIBXC5pfDrptkjMGhbnspMziMxnGQ+Y+b9fmO1rmNBx/USFlj5RJkaMHlSEQ46gwjmDMZllBcWxHSe4INJfEU4WVsYlCOVxIvIoV3UDl8wZswVSLlL32y2uEngHh94GDOyGzM2KKFAyiijNgqqBcxFth+tbe1zFHhaTIsxgcF0doigWKUqs6kuqqBvzkbcMbxKCTswo13Fp7qg+bvOn6sjPKv6cY2VCD0hY1DNcEYv+qBeq9Lx7VyopCRIzkXDKzmE8maRopEST0lMaLkSt8j0iwuEl/DR6wpjS7TurKtjzJGSSN2HrR0Hmb2HarUnhh7A5IX+aYsR0iZW1Dyy4EMGDNqG6D28mBAIr0vF5zFrZDizRhXhiKMpUNpo5ArEG7guWFwBurDysPJONaiMsJBGVAmAdIX2aOSFFZg0lsSJid2AGBYta9gDwmofMcsPzFlzx6rjVHUHfvfAmO/qJHY2rZIssRlbLzte32XrUJOOzyGJbBN9OxUI4aW87o+DZYqoEakg5bSC53UtkNBxmZ9JJMVjzGOKgHYsFukiBiQVJPmD7BQbFStVfjmoS/MCWPPAZYXsrQ6iOAM4aQDFxLluyhQpNyOyPjWrdVZEjBKRdLI4vLIsvnlZVDIm25sx37Gg2qlY/gXEDqIedYqjkmMEFWwGwLA+ZIJ8tiKyFApSlArl3xhvoyD60n5OorqNcv+MJ9GwfWk/I1FET+Pn+1ehauKtVLGSbD7quxWgtXY4SSAO5rJ6Tgztu3SP3/dWRGkRAAotuLk9zUNaUmf1I8LGPTTxs+63xkP+BwUb7AGJ+ysl4r002hmthmh3Vh5qezD1/zrCHT+3aukeEuXxHRnRTn52IfNv54dh77diPVasO3P7Rr3cOk08aSviKIrva/qO1qjzcVQqQoBJHkNqr8UeDpdJJaVeknpkAJVh7G8j7DWJ4VpGLlbXJNgAO/qFq8c1iHRjrOHEFfkZ2sjPy7+3Etb7hWHxrpvi/hQ0vD9LE4Bd5WZ/fyzt9grS5OFBt4zb/Cx/jXs5V+tccf5c2vdh8a8xqbqNDInpKff3H3io4FbPFPi0RXePi+/R0/1p/yNPXCytd2+AD6On+tP+Rp6hbnPrptKpkcKCzEAAEkk2AA3JJ8hRHBAIIIIBBG4IPYg0bMGePsUVliU55tGDLjeOMEsznHobb0d/aRY2tjxKxuVgZgVcp1dTYGMNkgUsBaUHbJulgFJxDSw2kfYpF84ZZTlGAGMDBJJGJFrgsNzvUnUHTmLmPyTEdy7YFCGI3yOxuQPeQKDCx+J1VZDDCXjjUuWjvizvEup6WKBMWEo6iwOTbqBvUiXxGVZomjAlT0lzYp1coR4ssZZsjNiLJuUceVS4ZtK5drQhogyOWCBkRGZDfzCXU99qvyPp5NmML8xA25RuZGhJB/xICxN+wvQYiHxFI9mCKI2XRMnUc76mQoVcFbAbHfvt23sKV8XhgvLgkcsGbEBiehImlQYqRmpmVLMQMlcErjWSm1OljWOU8nBrRpKAmIChpB19go5ZPquBV+aLTstmEJUMWsQhAcgyFrHbKxLX72JNBj+MccaKUIqjFWi5jZDKzhziiW6tozvcey+9vND4haVo0EJVnDuM2ZF5ScrJ1LICzfPqLWAuG6uxM2TU6YsJWMOyqVmYpbFsiMZD5dJOx8qNDpEupXTryzzitoxyz5Skfq9vS/fQYyHxISsd1xLrpWVj3cTSQxuVGONl5wB6sgf1bFSaofEzOY1SEEzCNory2BSRJnUydJKN8w11s3fYkggZSFNOWOAhL4oxxCFsBYxnbfHpBHlsLVa0Wo0uIkTkoWUag3wRgHX+1cdxsxGR9Z3oLXB+PCdh0GNXiiljzPVIsioxKi2JCmRVNmJB7gAqTmaxE8+kiCNaH50wKmIQmTrRImW3pKpZNx6IsanfKEVr82O2WF819O4GHf0rkC3feguwQqiKiKFRQFVVFgqqLBQB2AAtVyrennWRQ6Mrqb2ZSGBsbGxG3cGrlApSlArm/w76ZpOHwKoBP6UhNzaw5M4/jXSK558NzW0EPf/AIlO3/gzUHF9NwQd3Yn2DYffWS0+nSP0VA/z++o0OptsTcHb3Hyv9xq8Jb370/UxFYeyT3arUh2qiKQE71U5BFqsvoHrIcE4k2m1Ec6f/TO4/vKfSHuIrEMlmte4Pn5j31IB/wBKEWfQXEdXp20bzTYnT8vmMW3GFr9vX/GuD+HfEqafiCSNEORMbJc9cCuek3vYlR39l7VtPClfiPDX0HMw5Z9V8ozuo/5Tv/y1oUWiWOeKGfFljkaJybqApLRl797j0vZappzi27Hpa9q5k+S3j4aZiv6DbcZyn71UD9xNafp5u1bj4+0LHS6IMQ/JkZMv76FCEf32A+2tLkhxYge+s5hXpM/bWQaewuO3nXpWKQdSKfbbcfaKhxtYb+flVJBXb7jUwp9v9WOJ8ORSQmxxLi5vkB6QHuuD9tdd+AL6P1H1p/yNPXKNbL85pzbuXQj2Mu4/cK698BsOGhnHkdU5Hu5MA/hUqxERZ0DV6ZJY2jkUOjqVZSLhlYWII9RBppdOsaLHGoVEVVVQLBVUWVQPUALVdpULtU0/hnTyZNEQrA6mN5FiwLu86TNdhYuFaPG4O/VuCKmzcKwihUSKkkczSIxR3R5JRKrZo0hY3Ern0/SsfZUOLwsUdSnKChw4sCphtqXnYxAC2To6xncbIPSHTUzT+HlGkg07BG5ZhMu20rIAHJv3yI86C1N4bV2uJLOjSPfAWzkng1S5C+6g6dFIBFwe4IFeN4VuGHNtzFmEhRSpdpnllN+u2CtMxAtkN+s5NeiLw7Ioi6kYxvC12uwURoiGyspuTibG6kXuG7gyOJcKdpJXHJJlUKjyC7ILBTCoKkYNYtvfdjdWoA4ZssKyoJoXGoJKO6nmc1FLK8hY3s3697r5VE03hReWipKGiAVgrxXzb9E/Q7tZl6CljiADe+4GwtaXwrIroxaM4mGzb5RLFqZtRhFYAWZJRFYYgC+1umqYPB8iwhRKBLiE5wyyCfoK6XEHvbmqJbeweYoMinh9ebEZJc3SzAMASwSPURE9RLWA1drkk7C5JJNWYvCgUMOYGuqgFxKSrKsS5rjKoH9kCCAGBsQ21XeF8A5U0UuEQKLMp3BKCQoy8oiNQB0N0gKOsnfe8SDwq5cGYxMnMEjxqoCSHlaiNiUCgbmZDZsj0C7NYGgyOi4dyZgWmLGVBGRiQZpEjUGaTcqXxiO6hdjY5YraJpvChjvhMQSqAEh7q6RRw5LaQKAViHYZbmzDazhXh6SOaOWRo3ZAuUvUZH+YWIob/qhlLd/1jsDcts1BrEPhLEj564LRO90uSYtVJq0wYsSvVMyknIkW3Bve5w7wqsSopZX5a4KWVmuvKMSh85D2DH0cQbkWF62OlBE4VpGhiEbOZCL9Rv2JJCjJmawBA3YnbvUulKBSlKBXO/hv/wCAg+sp+TPXRK5z8Oh/3fD9ZT8meiJcWkW5K+sd/b3B+w71VpNRlYkb9m9hHcVbP39/XUV2EbZG+Lf/AC/1pCuskXxby3vVSP37VEEoYKw9o/lTTsSWHuqydX8iTa29SlFQ2Nmvv/pUlP3VIy3A+KPBLmhtdSnsud0P/mAHuY1ivEE4k1DsvouS490nXb/1EfYaqP7qwsGQkdGJJB2//U9q14T/ACxF52Gak4u40fLZzaBlkjB3upujx39XVkPdUnUrdlPrFa/rkyjYD1f6/wADWU4fLlpYm8wAD9m38KjvXLaVtsJpiuLirk2kNrgdv8q9iPSfb3/fWQUW71jDTNYfU6X+yJ/VkB+9WH+ZFdi+CFMdC4PfnP8AvSM1yjjBxj2t3Uj76618Er5aJz65m/LipMIzJbrSlKgasmh1JZWIkyWSbBmlts8fQ8sYlKlQwAxX3hBciouoi1YAULqeoPivOTMOIx1tJljhmQcb+R6bdNX9DrdVMel5ArPZn5KjlgPILRErZhiqnI5WNvWVFR1OqUOFWTIRytDHy7pI+U39o9jiRaOwut7+d9gjmPWvzDGZAQ0qsWdcJFGojssKZAqeWswDEp6S9XYpfTQakyQ8zmsqNE2RdFVQrSFldA7FmsUs122UdV8spY1E/wCihiXyL2Z1iJlWK+7CNolyby/s+xvY23jz6vV5ME5l9wAYRgqWXCRWt1OSTdb7b7C1yEQTaiTUTKOeep+lWwBiSdAVBZwI3KeibLkuZDfrVIbSa/EqrlbxyOjMysVlxkjhhk73GLxMSLjOJtzlv7KdWpYh5iwTUKnzalGZZfm3cKoGWBHmoa2w701R1JZoyZXAIBvGoXBWjKSLIqgM7bkqNhvsttwHh+raJ7PMrCKcRAuqlZW2jJ+ckytuQWZhvuNha5qOHanIhJJQilsPnRcgyRG7FrlrLzgA19j68bZDguqkOYlEhPMcKxQqpUAEWBRSo3t1Zb3szVlqDVYdHrRKoZ35Ss2NiHYKNRMRzS0i5BoTCtysjCzHZtz5peFagHSmQyyct4XkPO3yOnkjmY2YBlDlDj23bEeVbXSgUpSgUpSgUpSgVzb4eXtw+D26lB/7M5/hXSaxPiXw5p9fEsOqQuiuJAA7IQ4VlBuhB7O330Hy/DJtv76ja9wyW3vX0QnwU8MHaF/x5v668k+Cbhbd4H/Hm/rqYVx878Lm6B69wfvFTYVxY+2u9J8EnCx2gcef/ET/ANdXv+67hv7F/wAeb+qmmOAO3X37VNUWPsP7vZXcD8FfDSb8l/x5v66uH4MuHWtyX/Gl/qqdMcRUevt/12qBxFLESezFrD1+if8Ar119Af8Advw/9k/40v8AVVEvwZcOZSphcg9/npf6qVt9Z0muvn2U2Un1C/7r1f4CP9mt6mP2XJP8a7ufgr4ZbHkva1v7ebt/5quaf4MeHICFhcAkk/PSnv72rXt1i+YrWkw43A9lPuP+VSpdWABXXx8HOgtblPY3H9rJ5/8ANVLfBtw894n/ABpf6qx1pEzEOKcU1IaFreVv8xXW/gXP+73/APGb8uKp5+DTh5BXlPY//ml/qrO8B4FDo4jFp1KoWzILM/UQq3uxJ7KKTKPd2WSpSlQl4BbtXtKUClKUClKUClKUClKUClKUClKUClKUClKUClKUClKUClKUClKUClKUClKUClKUClKUClKUClKUClKUClKUClK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mages.slideplayer.com/12/3524035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47800"/>
            <a:ext cx="423862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609004"/>
            <a:ext cx="4572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/>
              <a:t>Rounded up Mexican Braceros (Operation Wetback 1954)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2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2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/>
              <a:t>Termination act: no more tribal recognition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6" name="Picture 4" descr="http://aic-chicago.org/wp-content/uploads/2010/10/fce89b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130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american3p.org/wp-content/uploads/operation-wetback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2908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650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New Look at Foreign policy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Massive Retaliation </a:t>
            </a:r>
          </a:p>
          <a:p>
            <a:pPr eaLnBrk="1" hangingPunct="1"/>
            <a:r>
              <a:rPr lang="en-US" sz="3200" dirty="0"/>
              <a:t>DULLES</a:t>
            </a:r>
          </a:p>
          <a:p>
            <a:pPr lvl="1" eaLnBrk="1" hangingPunct="1"/>
            <a:r>
              <a:rPr lang="en-US" dirty="0"/>
              <a:t>Didn’t always help: 1956 Hungary</a:t>
            </a:r>
          </a:p>
          <a:p>
            <a:pPr lvl="1" eaLnBrk="1" hangingPunct="1"/>
            <a:r>
              <a:rPr lang="en-US" dirty="0"/>
              <a:t>Military costs sore</a:t>
            </a:r>
          </a:p>
          <a:p>
            <a:pPr eaLnBrk="1" hangingPunct="1"/>
            <a:r>
              <a:rPr lang="en-US" dirty="0"/>
              <a:t>Military Industrial Complex</a:t>
            </a:r>
          </a:p>
        </p:txBody>
      </p:sp>
      <p:pic>
        <p:nvPicPr>
          <p:cNvPr id="35844" name="Picture 2" descr="http://staff.harrisonburg.k12.va.us/~cwalton/solpracticetests/USHistory/cubanmis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1752600"/>
            <a:ext cx="43751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Asia beginning to erupt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US financing war between  Ho and France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err="1"/>
              <a:t>Dienbienphu</a:t>
            </a:r>
            <a:r>
              <a:rPr lang="en-US" dirty="0"/>
              <a:t> (1954)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Geneva conference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Minh vs. Diem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Elections were sup. To be held, but were not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SEATO</a:t>
            </a:r>
          </a:p>
        </p:txBody>
      </p:sp>
      <p:pic>
        <p:nvPicPr>
          <p:cNvPr id="36868" name="Picture 2" descr="http://ramparts360.com/wp-content/uploads/2011/03/189201016952_DienBienPh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5" y="2133600"/>
            <a:ext cx="4206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False Lull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900" dirty="0"/>
              <a:t>US helped France to get Germany rearmed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9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900" dirty="0"/>
              <a:t>W Germ in </a:t>
            </a:r>
            <a:r>
              <a:rPr lang="en-US" sz="2900" dirty="0" err="1"/>
              <a:t>Nato</a:t>
            </a:r>
            <a:r>
              <a:rPr lang="en-US" sz="2900" dirty="0"/>
              <a:t> 1955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9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900" dirty="0"/>
              <a:t>Warsaw pact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9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900" dirty="0"/>
              <a:t>Ike and Russia trying to hammer out peace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9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900" dirty="0"/>
              <a:t>1955 Soviets let Austria go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9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900" dirty="0"/>
              <a:t>US Russia meet in 55 Spirit of Geneva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9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900" dirty="0"/>
              <a:t>Khrushchev in charge now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37892" name="Picture 2" descr="http://www.eisenhowermemorial.org/images/Dulles-Geneva-1955-Eisenh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2381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millercenter.org/images/academic/americanpresident/essayimages/07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198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Cold War Crisis in Europe and Middle 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1953 Shah installed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Suez Crisis in Egypt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Nasser wants funds for dam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US and Brits offer help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He gets help from Russia too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Dulles withdrew dam offer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Nasser nationalized Suez hurt France, Eng, IS</a:t>
            </a:r>
          </a:p>
        </p:txBody>
      </p:sp>
      <p:pic>
        <p:nvPicPr>
          <p:cNvPr id="39940" name="Picture 2" descr="http://newsimg.bbc.co.uk/media/images/41916000/gif/_41916320_troop_move_map4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1295400"/>
            <a:ext cx="47037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126163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Oil in jep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IS, Eng, France attack in 56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200" dirty="0"/>
              <a:t>They fear loss of oil and Russia attack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200" dirty="0"/>
              <a:t>Dulles wants to keep us out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200" dirty="0"/>
              <a:t>Europe thought we would keep them supplied with oil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2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Ike said “let them boil in their own oil.”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Last time we had enough oil to make threats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1957 Eisenhower Doctrine: US aid to Middle East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/>
              <a:t>OPEC formed and can wield power by cutting off oil</a:t>
            </a:r>
          </a:p>
        </p:txBody>
      </p:sp>
      <p:pic>
        <p:nvPicPr>
          <p:cNvPr id="40964" name="Picture 2" descr="http://www.bbc.co.uk/radio4/history/1956/images/gallery_sue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381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media.us.macmillan.com/jackets/500H/978031223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3219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https://www.youtube.com/watch?v=ss5Vh1od76I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3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1956 election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Ike had been sick and a heart attack, but still liked in 56</a:t>
            </a:r>
          </a:p>
          <a:p>
            <a:pPr eaLnBrk="1" hangingPunct="1"/>
            <a:r>
              <a:rPr lang="en-US"/>
              <a:t>Stevenson ran against</a:t>
            </a:r>
          </a:p>
          <a:p>
            <a:pPr eaLnBrk="1" hangingPunct="1"/>
            <a:r>
              <a:rPr lang="en-US"/>
              <a:t>Criticized Ike for not doing much, health and questionable VP</a:t>
            </a:r>
          </a:p>
          <a:p>
            <a:pPr eaLnBrk="1" hangingPunct="1"/>
            <a:r>
              <a:rPr lang="en-US"/>
              <a:t>People liked Ike</a:t>
            </a:r>
          </a:p>
        </p:txBody>
      </p:sp>
      <p:pic>
        <p:nvPicPr>
          <p:cNvPr id="41988" name="Picture 2" descr="http://www.knowledgerush.com/wiki_image/e/e8/ElectoralCollege1956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04796"/>
            <a:ext cx="41227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/>
          <a:lstStyle/>
          <a:p>
            <a:pPr eaLnBrk="1" hangingPunct="1"/>
            <a:r>
              <a:rPr lang="en-US" dirty="0"/>
              <a:t>Ike seemed to leave start of second term to Dulles and Adams,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 Adams in trouble for taking money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 and Dulles died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Ike back in charge</a:t>
            </a:r>
          </a:p>
        </p:txBody>
      </p:sp>
      <p:pic>
        <p:nvPicPr>
          <p:cNvPr id="43012" name="Picture 2" descr="http://www.conservapedia.com/images/thumb/3/30/Shanks1957.jpg/375px-Shanks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35718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White collar replacing blue collar</a:t>
            </a:r>
          </a:p>
          <a:p>
            <a:r>
              <a:rPr lang="en-US" dirty="0"/>
              <a:t>Union membership started a decline</a:t>
            </a:r>
          </a:p>
          <a:p>
            <a:endParaRPr lang="en-US" dirty="0"/>
          </a:p>
        </p:txBody>
      </p:sp>
      <p:pic>
        <p:nvPicPr>
          <p:cNvPr id="2050" name="Picture 2" descr="Image result for white collar vs blue co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86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29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Had to deal with labor</a:t>
            </a:r>
          </a:p>
          <a:p>
            <a:pPr lvl="1" eaLnBrk="1" hangingPunct="1"/>
            <a:r>
              <a:rPr lang="en-US" dirty="0"/>
              <a:t>Looked into embezzlement by leaders</a:t>
            </a:r>
          </a:p>
          <a:p>
            <a:pPr lvl="1" eaLnBrk="1" hangingPunct="1"/>
            <a:r>
              <a:rPr lang="en-US" dirty="0"/>
              <a:t>Landrum Griffin Act: punish leaders</a:t>
            </a:r>
          </a:p>
          <a:p>
            <a:endParaRPr lang="en-US" dirty="0"/>
          </a:p>
        </p:txBody>
      </p:sp>
      <p:pic>
        <p:nvPicPr>
          <p:cNvPr id="5" name="Picture 4" descr="http://www.zyzyo.com/wp-content/uploads/2011/04/Jimmy-Hof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752600"/>
            <a:ext cx="350921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5317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Space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1957 Sputnik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Sputnik II dog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US confidence shattered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Military fears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Blames on Truman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Missile gap?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1958 National Defense and Education Act: NDEA 887 million in loans for ed</a:t>
            </a:r>
          </a:p>
        </p:txBody>
      </p:sp>
      <p:pic>
        <p:nvPicPr>
          <p:cNvPr id="44036" name="Picture 2" descr="http://astroprofspage.com/wp-content/uploads/2007/07/Sputnik_t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9718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http://www.c2comics.com/c2cblog/wp-content/uploads/2011/02/laika-sputni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35450"/>
            <a:ext cx="35052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Continuing Cold War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505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638800"/>
          </a:xfrm>
        </p:spPr>
        <p:txBody>
          <a:bodyPr/>
          <a:lstStyle/>
          <a:p>
            <a:pPr eaLnBrk="1" hangingPunct="1"/>
            <a:r>
              <a:rPr lang="en-US" dirty="0"/>
              <a:t>1958 nuclear test bans starting </a:t>
            </a:r>
          </a:p>
          <a:p>
            <a:pPr eaLnBrk="1" hangingPunct="1"/>
            <a:r>
              <a:rPr lang="en-US" dirty="0"/>
              <a:t>US aided Lebanon vs. Egypt and Russia</a:t>
            </a:r>
          </a:p>
          <a:p>
            <a:pPr eaLnBrk="1" hangingPunct="1"/>
            <a:r>
              <a:rPr lang="en-US" dirty="0"/>
              <a:t>K gives alliance 6 months to leave Berlin</a:t>
            </a:r>
          </a:p>
          <a:p>
            <a:pPr lvl="1" eaLnBrk="1" hangingPunct="1"/>
            <a:r>
              <a:rPr lang="en-US" dirty="0"/>
              <a:t>1959 summit</a:t>
            </a:r>
          </a:p>
          <a:p>
            <a:pPr lvl="1" eaLnBrk="1" hangingPunct="1"/>
            <a:r>
              <a:rPr lang="en-US" dirty="0"/>
              <a:t>Camp David</a:t>
            </a:r>
          </a:p>
          <a:p>
            <a:pPr lvl="1" eaLnBrk="1" hangingPunct="1"/>
            <a:r>
              <a:rPr lang="en-US" dirty="0"/>
              <a:t>Paris conference scheduled 1960</a:t>
            </a:r>
          </a:p>
          <a:p>
            <a:pPr lvl="1" eaLnBrk="1" hangingPunct="1"/>
            <a:r>
              <a:rPr lang="en-US" dirty="0"/>
              <a:t>Francis Gary Powers shot down hurt good feelings</a:t>
            </a:r>
          </a:p>
        </p:txBody>
      </p:sp>
      <p:pic>
        <p:nvPicPr>
          <p:cNvPr id="45060" name="Picture 2" descr="http://www.eisenhower.archives.gov/research/digital_documents/Camp_David/67-309-2_Khrushch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1447800"/>
            <a:ext cx="36655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Cuba?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562600"/>
          </a:xfrm>
        </p:spPr>
        <p:txBody>
          <a:bodyPr/>
          <a:lstStyle/>
          <a:p>
            <a:pPr eaLnBrk="1" hangingPunct="1"/>
            <a:r>
              <a:rPr lang="en-US"/>
              <a:t>1958 Nixon goes to SA, but is stoned and had things thrown at him</a:t>
            </a:r>
          </a:p>
          <a:p>
            <a:pPr eaLnBrk="1" hangingPunct="1"/>
            <a:r>
              <a:rPr lang="en-US"/>
              <a:t>Felt that they had not gotten any money</a:t>
            </a:r>
          </a:p>
          <a:p>
            <a:pPr eaLnBrk="1" hangingPunct="1"/>
            <a:r>
              <a:rPr lang="en-US"/>
              <a:t>1954 us led coup in Guatemala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Batista in Cuba our friend for business</a:t>
            </a:r>
          </a:p>
          <a:p>
            <a:pPr eaLnBrk="1" hangingPunct="1"/>
            <a:r>
              <a:rPr lang="en-US"/>
              <a:t>1959 Castro</a:t>
            </a:r>
          </a:p>
        </p:txBody>
      </p:sp>
      <p:pic>
        <p:nvPicPr>
          <p:cNvPr id="46084" name="Picture 2" descr="http://www.schemamag.ca/archive2/images/ourhistory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362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solidFill>
                  <a:schemeClr val="tx1"/>
                </a:solidFill>
                <a:effectLst/>
              </a:rPr>
              <a:t>Kennedy and Nixon</a:t>
            </a:r>
          </a:p>
        </p:txBody>
      </p:sp>
      <p:sp>
        <p:nvSpPr>
          <p:cNvPr id="47106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eaLnBrk="1" hangingPunct="1"/>
            <a:endParaRPr lang="en-US" sz="2400"/>
          </a:p>
        </p:txBody>
      </p:sp>
      <p:sp>
        <p:nvSpPr>
          <p:cNvPr id="47107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eaLnBrk="1" hangingPunct="1"/>
            <a:r>
              <a:rPr lang="en-US" sz="2400"/>
              <a:t>Why was Nixon considered best candidate? </a:t>
            </a:r>
          </a:p>
          <a:p>
            <a:pPr eaLnBrk="1" hangingPunct="1"/>
            <a:r>
              <a:rPr lang="en-US" sz="2400"/>
              <a:t>Kitchen Debate</a:t>
            </a:r>
          </a:p>
          <a:p>
            <a:pPr eaLnBrk="1" hangingPunct="1"/>
            <a:r>
              <a:rPr lang="en-US" sz="2400"/>
              <a:t>Expert in foreign policy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JFKS problems</a:t>
            </a:r>
          </a:p>
          <a:p>
            <a:pPr eaLnBrk="1" hangingPunct="1"/>
            <a:r>
              <a:rPr lang="en-US" sz="2400"/>
              <a:t>Catholic and rich</a:t>
            </a:r>
          </a:p>
        </p:txBody>
      </p:sp>
      <p:sp>
        <p:nvSpPr>
          <p:cNvPr id="47108" name="AutoShape 5" descr="Z"/>
          <p:cNvSpPr>
            <a:spLocks noChangeAspect="1" noChangeArrowheads="1"/>
          </p:cNvSpPr>
          <p:nvPr/>
        </p:nvSpPr>
        <p:spPr bwMode="auto">
          <a:xfrm>
            <a:off x="3700463" y="2862263"/>
            <a:ext cx="1743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109" name="Picture 7" descr="kru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Fading away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Ike leaves as popular as when he entered</a:t>
            </a:r>
          </a:p>
          <a:p>
            <a:pPr eaLnBrk="1" hangingPunct="1"/>
            <a:r>
              <a:rPr lang="en-US"/>
              <a:t>Vetoed 169 times only overturned 2x</a:t>
            </a:r>
          </a:p>
          <a:p>
            <a:pPr eaLnBrk="1" hangingPunct="1"/>
            <a:r>
              <a:rPr lang="en-US"/>
              <a:t>Not a cripple</a:t>
            </a:r>
          </a:p>
          <a:p>
            <a:pPr eaLnBrk="1" hangingPunct="1"/>
            <a:r>
              <a:rPr lang="en-US"/>
              <a:t>Avoided war, increased some new deal, did not handle civil rights much</a:t>
            </a:r>
          </a:p>
          <a:p>
            <a:pPr eaLnBrk="1" hangingPunct="1"/>
            <a:r>
              <a:rPr lang="en-US"/>
              <a:t>St. Lawrence Seaway opened to trade and 50 states</a:t>
            </a:r>
          </a:p>
        </p:txBody>
      </p:sp>
      <p:pic>
        <p:nvPicPr>
          <p:cNvPr id="48132" name="Picture 5" descr="St_Lawrence_Seaway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 and Mind of Postwar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Cult of Domesticity resurfaced, but revolution was a coming!</a:t>
            </a:r>
          </a:p>
          <a:p>
            <a:endParaRPr lang="en-US" dirty="0"/>
          </a:p>
          <a:p>
            <a:r>
              <a:rPr lang="en-US" dirty="0"/>
              <a:t>Betty Friedan, The Feminine Mystique, begins to challenge the system</a:t>
            </a:r>
          </a:p>
          <a:p>
            <a:endParaRPr lang="en-US" dirty="0"/>
          </a:p>
        </p:txBody>
      </p:sp>
      <p:pic>
        <p:nvPicPr>
          <p:cNvPr id="3074" name="Picture 2" descr="Image result for feminine mysti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30647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4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Consumer Culture</a:t>
            </a:r>
          </a:p>
        </p:txBody>
      </p:sp>
      <p:sp>
        <p:nvSpPr>
          <p:cNvPr id="49154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5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First credit card 1950</a:t>
            </a:r>
          </a:p>
          <a:p>
            <a:pPr eaLnBrk="1" hangingPunct="1"/>
            <a:r>
              <a:rPr lang="en-US" dirty="0"/>
              <a:t>First McDonalds 54</a:t>
            </a:r>
          </a:p>
          <a:p>
            <a:pPr eaLnBrk="1" hangingPunct="1"/>
            <a:r>
              <a:rPr lang="en-US" dirty="0"/>
              <a:t>Disneyland 55</a:t>
            </a:r>
          </a:p>
          <a:p>
            <a:pPr eaLnBrk="1" hangingPunct="1"/>
            <a:r>
              <a:rPr lang="en-US" dirty="0"/>
              <a:t>TV</a:t>
            </a:r>
          </a:p>
          <a:p>
            <a:pPr eaLnBrk="1" hangingPunct="1"/>
            <a:r>
              <a:rPr lang="en-US" dirty="0"/>
              <a:t>Advertising</a:t>
            </a:r>
          </a:p>
          <a:p>
            <a:pPr eaLnBrk="1" hangingPunct="1"/>
            <a:r>
              <a:rPr lang="en-US" dirty="0"/>
              <a:t>Rock and Roll</a:t>
            </a:r>
          </a:p>
          <a:p>
            <a:pPr eaLnBrk="1" hangingPunct="1"/>
            <a:r>
              <a:rPr lang="en-US" dirty="0"/>
              <a:t>Paperbacks</a:t>
            </a:r>
          </a:p>
          <a:p>
            <a:pPr eaLnBrk="1" hangingPunct="1"/>
            <a:r>
              <a:rPr lang="en-US" dirty="0"/>
              <a:t>Playboy</a:t>
            </a:r>
          </a:p>
          <a:p>
            <a:pPr marL="136525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Was this type of society good or bad? </a:t>
            </a:r>
          </a:p>
        </p:txBody>
      </p:sp>
      <p:pic>
        <p:nvPicPr>
          <p:cNvPr id="49156" name="Picture 5" descr="FirstCreditC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38912" y="4436050"/>
            <a:ext cx="375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https://www.youtube.com/watch?v=VBIxg3XiBaw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1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2049463" y="285750"/>
            <a:ext cx="3500261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3" tIns="43087" rIns="86173" bIns="43087">
            <a:spAutoFit/>
          </a:bodyPr>
          <a:lstStyle/>
          <a:p>
            <a:pPr lvl="1"/>
            <a:r>
              <a:rPr lang="en-US" sz="2300" dirty="0">
                <a:latin typeface="Enviro"/>
              </a:rPr>
              <a:t>Advent of Eisenhower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6438" y="1000125"/>
            <a:ext cx="6345237" cy="39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73" tIns="43087" rIns="86173" bIns="43087">
            <a:spAutoFit/>
          </a:bodyPr>
          <a:lstStyle/>
          <a:p>
            <a:pPr marL="1292596" lvl="2" indent="-43086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n-lt"/>
              </a:rPr>
              <a:t>Truman was very unpopular (23% approval rating).</a:t>
            </a:r>
          </a:p>
          <a:p>
            <a:pPr marL="1723461" lvl="3" indent="-43086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Korea</a:t>
            </a:r>
          </a:p>
          <a:p>
            <a:pPr marL="1723461" lvl="3" indent="-43086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China</a:t>
            </a:r>
          </a:p>
          <a:p>
            <a:pPr marL="1723461" lvl="3" indent="-43086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McCarthyism</a:t>
            </a:r>
          </a:p>
          <a:p>
            <a:pPr marL="1723461" lvl="3" indent="-43086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Civil Rights</a:t>
            </a:r>
          </a:p>
          <a:p>
            <a:pPr marL="1292596" lvl="2" indent="-43086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n-lt"/>
              </a:rPr>
              <a:t>Truman does not seek reelection. </a:t>
            </a:r>
          </a:p>
          <a:p>
            <a:pPr marL="1749796" lvl="3" indent="-43086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n-lt"/>
              </a:rPr>
              <a:t>Facing issues because of MacArthur</a:t>
            </a:r>
          </a:p>
          <a:p>
            <a:pPr marL="1749796" lvl="3" indent="-43086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n-lt"/>
              </a:rPr>
              <a:t>Inflation</a:t>
            </a:r>
          </a:p>
          <a:p>
            <a:pPr marL="1292596" lvl="2" indent="-43086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latin typeface="+mn-lt"/>
              </a:rPr>
              <a:t>Democrats nominate Adlai Stevenson.</a:t>
            </a:r>
          </a:p>
          <a:p>
            <a:pPr marL="1292596" lvl="2" indent="-4308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1292596" lvl="2" indent="-43086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>
              <a:latin typeface="+mn-lt"/>
            </a:endParaRPr>
          </a:p>
          <a:p>
            <a:pPr marL="1292596" lvl="2" indent="-4308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0"/>
            <a:ext cx="2068513" cy="2054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5000" y="285750"/>
            <a:ext cx="627221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173" tIns="43087" rIns="86173" bIns="43087">
            <a:spAutoFit/>
          </a:bodyPr>
          <a:lstStyle/>
          <a:p>
            <a:pPr marL="1292225" lvl="2" indent="-430213"/>
            <a:r>
              <a:rPr lang="en-US" dirty="0">
                <a:latin typeface="Calibri" pitchFamily="34" charset="0"/>
              </a:rPr>
              <a:t>4. Republicans nominated Dwight D. Eisenhower in 1952.</a:t>
            </a:r>
          </a:p>
          <a:p>
            <a:pPr marL="1292225" lvl="2" indent="-430213"/>
            <a:r>
              <a:rPr lang="en-US" dirty="0">
                <a:latin typeface="Calibri" pitchFamily="34" charset="0"/>
              </a:rPr>
              <a:t>5. Ike wins despite the problems brought on by Richard Nixon.</a:t>
            </a:r>
          </a:p>
          <a:p>
            <a:pPr marL="1292225" lvl="2" indent="-430213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Nixon was accused of illegally taking money form supporters</a:t>
            </a:r>
          </a:p>
          <a:p>
            <a:pPr marL="1292225" lvl="2" indent="-430213">
              <a:buFont typeface="Arial" charset="0"/>
              <a:buChar char="•"/>
            </a:pPr>
            <a:r>
              <a:rPr lang="en-US" dirty="0">
                <a:latin typeface="Calibri" pitchFamily="34" charset="0"/>
                <a:hlinkClick r:id="rId3" action="ppaction://hlinkfile"/>
              </a:rPr>
              <a:t>Went on TV to defend himself. </a:t>
            </a:r>
            <a:r>
              <a:rPr lang="en-US" dirty="0">
                <a:latin typeface="Calibri" pitchFamily="34" charset="0"/>
              </a:rPr>
              <a:t>(4:46 min.)</a:t>
            </a:r>
          </a:p>
          <a:p>
            <a:pPr marL="1292225" lvl="2" indent="-430213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Checkers</a:t>
            </a:r>
          </a:p>
          <a:p>
            <a:pPr marL="1292225" lvl="2" indent="-430213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Shows power of TV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500"/>
            <a:ext cx="4395788" cy="4187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650" y="2895600"/>
            <a:ext cx="470535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1214438"/>
            <a:ext cx="8278812" cy="4406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0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22531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685800"/>
            <a:ext cx="4038600" cy="545506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Ike went to Korea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 err="1"/>
              <a:t>Repubs</a:t>
            </a:r>
            <a:r>
              <a:rPr lang="en-US" dirty="0"/>
              <a:t> take control of Congress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Ike makes good on promise: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Armistice in Korea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Ike threatened to use Atomic Weapons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Korea still divided to this day</a:t>
            </a:r>
          </a:p>
        </p:txBody>
      </p:sp>
      <p:pic>
        <p:nvPicPr>
          <p:cNvPr id="22532" name="Picture 5" descr="3677812071_93876b1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2784</TotalTime>
  <Words>1054</Words>
  <Application>Microsoft Office PowerPoint</Application>
  <PresentationFormat>On-screen Show (4:3)</PresentationFormat>
  <Paragraphs>260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Chapter 37</vt:lpstr>
      <vt:lpstr>Affluence and Anxieties</vt:lpstr>
      <vt:lpstr>PowerPoint Presentation</vt:lpstr>
      <vt:lpstr>PowerPoint Presentation</vt:lpstr>
      <vt:lpstr>Consumer Culture</vt:lpstr>
      <vt:lpstr>PowerPoint Presentation</vt:lpstr>
      <vt:lpstr>PowerPoint Presentation</vt:lpstr>
      <vt:lpstr>PowerPoint Presentation</vt:lpstr>
      <vt:lpstr>PowerPoint Presentation</vt:lpstr>
      <vt:lpstr>Ikes Goals</vt:lpstr>
      <vt:lpstr>PowerPoint Presentation</vt:lpstr>
      <vt:lpstr>PowerPoint Presentation</vt:lpstr>
      <vt:lpstr>PowerPoint Presentation</vt:lpstr>
      <vt:lpstr>Ike’s Issues</vt:lpstr>
      <vt:lpstr>Desegragating</vt:lpstr>
      <vt:lpstr>PowerPoint Presentation</vt:lpstr>
      <vt:lpstr>Seeds of Revolution TRUMAN VS IKE </vt:lpstr>
      <vt:lpstr>Little Rock</vt:lpstr>
      <vt:lpstr>PowerPoint Presentation</vt:lpstr>
      <vt:lpstr>Ike at home</vt:lpstr>
      <vt:lpstr>PowerPoint Presentation</vt:lpstr>
      <vt:lpstr>New Look at Foreign policy</vt:lpstr>
      <vt:lpstr>Vietnam</vt:lpstr>
      <vt:lpstr>False Lull in Europe</vt:lpstr>
      <vt:lpstr>Cold War Crisis in Europe and Middle East</vt:lpstr>
      <vt:lpstr>PowerPoint Presentation</vt:lpstr>
      <vt:lpstr>PowerPoint Presentation</vt:lpstr>
      <vt:lpstr>1956 election</vt:lpstr>
      <vt:lpstr>PowerPoint Presentation</vt:lpstr>
      <vt:lpstr>Round 2</vt:lpstr>
      <vt:lpstr>Space Race</vt:lpstr>
      <vt:lpstr>Continuing Cold War</vt:lpstr>
      <vt:lpstr>Cuba?</vt:lpstr>
      <vt:lpstr>Kennedy and Nixon</vt:lpstr>
      <vt:lpstr>Fading away</vt:lpstr>
      <vt:lpstr>Life and Mind of Postwar America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41</dc:title>
  <dc:creator>Owner</dc:creator>
  <cp:lastModifiedBy>Windows User</cp:lastModifiedBy>
  <cp:revision>41</cp:revision>
  <dcterms:created xsi:type="dcterms:W3CDTF">2011-04-13T00:15:07Z</dcterms:created>
  <dcterms:modified xsi:type="dcterms:W3CDTF">2017-04-19T17:07:55Z</dcterms:modified>
</cp:coreProperties>
</file>