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72BE-B6B0-4E73-AB2C-C8D496FE0311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BE2D-86FF-48E0-9C32-0A924688E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72BE-B6B0-4E73-AB2C-C8D496FE0311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BE2D-86FF-48E0-9C32-0A924688E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72BE-B6B0-4E73-AB2C-C8D496FE0311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BE2D-86FF-48E0-9C32-0A924688E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7239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3938588"/>
            <a:ext cx="7239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72BE-B6B0-4E73-AB2C-C8D496FE0311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BE2D-86FF-48E0-9C32-0A924688E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72BE-B6B0-4E73-AB2C-C8D496FE0311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BE2D-86FF-48E0-9C32-0A924688E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72BE-B6B0-4E73-AB2C-C8D496FE0311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BE2D-86FF-48E0-9C32-0A924688E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72BE-B6B0-4E73-AB2C-C8D496FE0311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BE2D-86FF-48E0-9C32-0A924688E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72BE-B6B0-4E73-AB2C-C8D496FE0311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BE2D-86FF-48E0-9C32-0A924688E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72BE-B6B0-4E73-AB2C-C8D496FE0311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BE2D-86FF-48E0-9C32-0A924688E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72BE-B6B0-4E73-AB2C-C8D496FE0311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BE2D-86FF-48E0-9C32-0A924688E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72BE-B6B0-4E73-AB2C-C8D496FE0311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BE2D-86FF-48E0-9C32-0A924688E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072BE-B6B0-4E73-AB2C-C8D496FE0311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2BE2D-86FF-48E0-9C32-0A924688EC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Benito%20Mussolini.wmv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itler%20Speech.asx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1295400"/>
            <a:ext cx="7239000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Chapter 16: World War Looms</a:t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>Section 1: Dictators Threaten World Peace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500813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41935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"/>
            <a:ext cx="8077200" cy="2895600"/>
          </a:xfrm>
        </p:spPr>
        <p:txBody>
          <a:bodyPr/>
          <a:lstStyle/>
          <a:p>
            <a:pPr marL="990600" lvl="1" indent="-533400" eaLnBrk="1" hangingPunct="1">
              <a:buFontTx/>
              <a:buNone/>
            </a:pPr>
            <a:r>
              <a:rPr lang="en-US" b="1" smtClean="0"/>
              <a:t>3. In his desire to purge (eliminate) anyone who threatened his power, </a:t>
            </a:r>
            <a:r>
              <a:rPr lang="en-US" b="1" smtClean="0">
                <a:solidFill>
                  <a:srgbClr val="FF0000"/>
                </a:solidFill>
              </a:rPr>
              <a:t>Stalin was responsible for the deaths of 8 – 13 million</a:t>
            </a:r>
            <a:r>
              <a:rPr lang="en-US" b="1" smtClean="0"/>
              <a:t> of his own Soviet citizens</a:t>
            </a:r>
          </a:p>
          <a:p>
            <a:pPr marL="609600" indent="-609600" eaLnBrk="1" hangingPunct="1">
              <a:buFontTx/>
              <a:buNone/>
            </a:pPr>
            <a:endParaRPr lang="en-US" b="1" smtClean="0"/>
          </a:p>
        </p:txBody>
      </p:sp>
      <p:pic>
        <p:nvPicPr>
          <p:cNvPr id="12291" name="Picture 4" descr="stalin4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362200"/>
            <a:ext cx="396240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590800" y="5638800"/>
            <a:ext cx="4114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Labor camp workers in Siberia -- Stalin sent millions of political prisoners to labor camps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09600"/>
            <a:ext cx="434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4. In a totalitarian state the government suppresses (crushes) all opposition and has strict control over the citizens who have no civil rights</a:t>
            </a:r>
          </a:p>
          <a:p>
            <a:pPr eaLnBrk="1" hangingPunct="1"/>
            <a:endParaRPr lang="en-US" sz="2800" b="1" smtClean="0"/>
          </a:p>
        </p:txBody>
      </p:sp>
      <p:pic>
        <p:nvPicPr>
          <p:cNvPr id="13315" name="Picture 4" descr="stalin128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685800"/>
            <a:ext cx="3441700" cy="4906963"/>
          </a:xfrm>
          <a:noFill/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4876800" y="5638800"/>
            <a:ext cx="3886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In totalitarian states citizens are expected to treat the dictator with adoration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943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C. </a:t>
            </a:r>
            <a:r>
              <a:rPr lang="en-US" b="1" smtClean="0">
                <a:hlinkClick r:id="rId2" action="ppaction://hlinkfile"/>
              </a:rPr>
              <a:t>Italy and Mussolini</a:t>
            </a:r>
            <a:endParaRPr lang="en-US" b="1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981200"/>
            <a:ext cx="44958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1. Mussolini seized power, taking advantage of high unemployment, a bad economy and a middle-class fear of Communism 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14340" name="Picture 4" descr="mussolini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524000"/>
            <a:ext cx="3311525" cy="4754563"/>
          </a:xfrm>
          <a:noFill/>
        </p:spPr>
      </p:pic>
      <p:pic>
        <p:nvPicPr>
          <p:cNvPr id="14341" name="Picture 5" descr="animated italian fla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81000"/>
            <a:ext cx="16764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mussolini2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28600"/>
            <a:ext cx="2814638" cy="2378075"/>
          </a:xfrm>
          <a:noFill/>
        </p:spPr>
      </p:pic>
      <p:sp>
        <p:nvSpPr>
          <p:cNvPr id="153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200400"/>
            <a:ext cx="8686800" cy="26908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2. By 1921, Mussolini had established the Fascist Party -- </a:t>
            </a:r>
            <a:r>
              <a:rPr lang="en-US" sz="2800" b="1" smtClean="0">
                <a:solidFill>
                  <a:srgbClr val="FF0000"/>
                </a:solidFill>
              </a:rPr>
              <a:t>Fascism stressed nationalism and militarism</a:t>
            </a:r>
            <a:r>
              <a:rPr lang="en-US" sz="2800" b="1" smtClean="0"/>
              <a:t> and placed the interest of the state above the interests of the individual</a:t>
            </a:r>
          </a:p>
        </p:txBody>
      </p:sp>
      <p:pic>
        <p:nvPicPr>
          <p:cNvPr id="15364" name="Picture 5" descr="mussolini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"/>
            <a:ext cx="32766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 Venn Diagram</a:t>
            </a:r>
            <a:br>
              <a:rPr lang="en-US" sz="4000" smtClean="0"/>
            </a:br>
            <a:r>
              <a:rPr lang="en-US" sz="4000" smtClean="0"/>
              <a:t>Communism vs. Fascism </a:t>
            </a:r>
          </a:p>
        </p:txBody>
      </p:sp>
      <p:sp>
        <p:nvSpPr>
          <p:cNvPr id="16387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3543300" cy="4525963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Seeks a classless society.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Government controls all human activities.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No individual rights.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Wears uniforms usually of a certain color.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Glorifies the military and war.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Has a secret police.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Condemns socialism and supports private property.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Attempts to control religion.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Seeks to eliminate religion. 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Has a special salute.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Views women as inferior despite its public rhetoric.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Its ideology is most important or paramount.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Defends private property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No private ownership of land or property.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Dictatorial one party rule.</a:t>
            </a:r>
          </a:p>
        </p:txBody>
      </p:sp>
      <p:sp>
        <p:nvSpPr>
          <p:cNvPr id="16388" name="Rectangle 35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752600"/>
            <a:ext cx="3543300" cy="4525963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Devotion to the state is most important or paramount.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Each class in society has a place and function.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Total control of the press.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Seeks an international revolution.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Has a socialist economy.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Ultra-nationalism: country and/or race.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The state must struggle to survive even if it means war.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Authoritarian leader knows all and is “worshipped”.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Does not follow a predefined ideology.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Appeals to the middleclass and industrialists.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No unions or strikes.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Use of propaganda to control the thoughts and actions of society. 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Use of youth groups.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Use of ancient myth of racial superiority incorporated into society.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200" smtClean="0"/>
              <a:t>Use of mass rallies and parades to foster support.</a:t>
            </a:r>
          </a:p>
        </p:txBody>
      </p:sp>
      <p:sp>
        <p:nvSpPr>
          <p:cNvPr id="16389" name="Rectangle 21"/>
          <p:cNvSpPr>
            <a:spLocks noChangeArrowheads="1"/>
          </p:cNvSpPr>
          <p:nvPr/>
        </p:nvSpPr>
        <p:spPr bwMode="auto">
          <a:xfrm>
            <a:off x="4191000" y="1600200"/>
            <a:ext cx="3543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09600"/>
            <a:ext cx="50292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D. Germany and Hitler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209800"/>
            <a:ext cx="43434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1. At the end of WWI he was a </a:t>
            </a:r>
            <a:r>
              <a:rPr lang="en-US" sz="2800" b="1" smtClean="0">
                <a:solidFill>
                  <a:srgbClr val="FF0000"/>
                </a:solidFill>
              </a:rPr>
              <a:t>jobless soldier</a:t>
            </a:r>
            <a:r>
              <a:rPr lang="en-US" sz="2800" b="1" smtClean="0"/>
              <a:t> drifting around Germany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2. In 1919, he joined a struggling group called the </a:t>
            </a:r>
            <a:r>
              <a:rPr lang="en-US" sz="2800" b="1" smtClean="0">
                <a:solidFill>
                  <a:srgbClr val="FF0000"/>
                </a:solidFill>
              </a:rPr>
              <a:t>National Socialist German Workers’ Party (Nazis)</a:t>
            </a:r>
            <a:r>
              <a:rPr lang="en-US" sz="2800" b="1" smtClean="0">
                <a:solidFill>
                  <a:srgbClr val="CC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sz="2800" b="1" smtClean="0"/>
          </a:p>
        </p:txBody>
      </p:sp>
      <p:pic>
        <p:nvPicPr>
          <p:cNvPr id="17412" name="Picture 4" descr="NSDAP%20NAZI%20PARTY%20CAP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8600"/>
            <a:ext cx="1752600" cy="1570038"/>
          </a:xfr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38200" y="621665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Hitler, far left, shown during WWI</a:t>
            </a:r>
          </a:p>
        </p:txBody>
      </p:sp>
      <p:pic>
        <p:nvPicPr>
          <p:cNvPr id="17414" name="Picture 6" descr="hitler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28600"/>
            <a:ext cx="12176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hitler w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050" y="2057400"/>
            <a:ext cx="30908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95800" y="762000"/>
            <a:ext cx="4267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3. Hitler’s ability as a public speaker and organizer drew many followers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4. He quickly became the Nazi Party leader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5. Calling himself “Der Fuhrer” (the leader) he promised to return Germany to its old glory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smtClean="0"/>
          </a:p>
        </p:txBody>
      </p:sp>
      <p:pic>
        <p:nvPicPr>
          <p:cNvPr id="18435" name="Picture 4" descr="hitler_speech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981200"/>
            <a:ext cx="4113213" cy="4191000"/>
          </a:xfrm>
          <a:noFill/>
        </p:spPr>
      </p:pic>
      <p:pic>
        <p:nvPicPr>
          <p:cNvPr id="18436" name="Picture 5" descr="hitler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it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617220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600200" y="5943600"/>
            <a:ext cx="6019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Hitler rose to power in part by criticizing the Versailles Treaty as unfair and humiliating to the proud German nation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304800"/>
            <a:ext cx="4495800" cy="617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E. Hitler’s Beliefs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1. Hitler explained  his beliefs in his book, </a:t>
            </a:r>
            <a:r>
              <a:rPr lang="en-US" sz="2400" b="1" i="1" smtClean="0">
                <a:solidFill>
                  <a:srgbClr val="FF0000"/>
                </a:solidFill>
              </a:rPr>
              <a:t>Mein Kampf</a:t>
            </a:r>
            <a:r>
              <a:rPr lang="en-US" sz="2400" b="1" smtClean="0"/>
              <a:t> (My Struggle)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2. He wanted to unite all German-speaking people under </a:t>
            </a:r>
            <a:r>
              <a:rPr lang="en-US" sz="2400" b="1" smtClean="0">
                <a:solidFill>
                  <a:srgbClr val="FF0000"/>
                </a:solidFill>
              </a:rPr>
              <a:t>one Empire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3. He wanted racial purity – “inferior” races such as Jews, Slavs and all non-whites were to form a work force for the </a:t>
            </a:r>
            <a:r>
              <a:rPr lang="en-US" sz="2400" b="1" smtClean="0">
                <a:solidFill>
                  <a:srgbClr val="FF0000"/>
                </a:solidFill>
              </a:rPr>
              <a:t>“master race”</a:t>
            </a:r>
            <a:r>
              <a:rPr lang="en-US" sz="2400" b="1" smtClean="0"/>
              <a:t> – blond, blue-eyed “Aryans”</a:t>
            </a:r>
          </a:p>
        </p:txBody>
      </p:sp>
      <p:pic>
        <p:nvPicPr>
          <p:cNvPr id="20483" name="Picture 4" descr="hitler_youth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819400"/>
            <a:ext cx="3276600" cy="2600325"/>
          </a:xfrm>
          <a:noFill/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3400" y="5410200"/>
            <a:ext cx="335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/>
              <a:t>He alone, who owns the youth, gains the Future!</a:t>
            </a:r>
          </a:p>
          <a:p>
            <a:pPr algn="r"/>
            <a:r>
              <a:rPr lang="en-US"/>
              <a:t>-- Adolf Hitler, speech at the Reichsparteitag, 1935 </a:t>
            </a:r>
          </a:p>
        </p:txBody>
      </p:sp>
      <p:pic>
        <p:nvPicPr>
          <p:cNvPr id="20485" name="Picture 6" descr="hitler 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04800"/>
            <a:ext cx="1524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3733800"/>
            <a:chOff x="0" y="0"/>
            <a:chExt cx="5760" cy="2160"/>
          </a:xfrm>
        </p:grpSpPr>
        <p:sp>
          <p:nvSpPr>
            <p:cNvPr id="308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424"/>
            </a:xfrm>
            <a:prstGeom prst="rect">
              <a:avLst/>
            </a:prstGeom>
            <a:solidFill>
              <a:srgbClr val="3EACC2"/>
            </a:solidFill>
            <a:ln w="9525">
              <a:noFill/>
              <a:miter lim="800000"/>
              <a:headEnd/>
              <a:tailEnd/>
            </a:ln>
          </p:spPr>
          <p:txBody>
            <a:bodyPr wrap="none" anchorCtr="1"/>
            <a:lstStyle/>
            <a:p>
              <a:endParaRPr lang="en-US"/>
            </a:p>
          </p:txBody>
        </p:sp>
        <p:sp>
          <p:nvSpPr>
            <p:cNvPr id="3085" name="Rectangle 4"/>
            <p:cNvSpPr>
              <a:spLocks noChangeArrowheads="1"/>
            </p:cNvSpPr>
            <p:nvPr/>
          </p:nvSpPr>
          <p:spPr bwMode="auto">
            <a:xfrm>
              <a:off x="32" y="32"/>
              <a:ext cx="5695" cy="12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Ctr="1"/>
            <a:lstStyle/>
            <a:p>
              <a:endParaRPr lang="en-US"/>
            </a:p>
          </p:txBody>
        </p:sp>
        <p:sp>
          <p:nvSpPr>
            <p:cNvPr id="3086" name="Oval 5"/>
            <p:cNvSpPr>
              <a:spLocks noChangeArrowheads="1"/>
            </p:cNvSpPr>
            <p:nvPr/>
          </p:nvSpPr>
          <p:spPr bwMode="auto">
            <a:xfrm>
              <a:off x="24" y="504"/>
              <a:ext cx="5712" cy="1288"/>
            </a:xfrm>
            <a:prstGeom prst="ellipse">
              <a:avLst/>
            </a:prstGeom>
            <a:noFill/>
            <a:ln w="76200">
              <a:solidFill>
                <a:srgbClr val="3EACC2"/>
              </a:solidFill>
              <a:round/>
              <a:headEnd/>
              <a:tailEnd/>
            </a:ln>
          </p:spPr>
          <p:txBody>
            <a:bodyPr wrap="none" anchorCtr="1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544" y="144"/>
              <a:ext cx="664" cy="664"/>
              <a:chOff x="2544" y="144"/>
              <a:chExt cx="664" cy="664"/>
            </a:xfrm>
          </p:grpSpPr>
          <p:sp>
            <p:nvSpPr>
              <p:cNvPr id="3092" name="Oval 7"/>
              <p:cNvSpPr>
                <a:spLocks noChangeArrowheads="1"/>
              </p:cNvSpPr>
              <p:nvPr/>
            </p:nvSpPr>
            <p:spPr bwMode="auto">
              <a:xfrm>
                <a:off x="2544" y="144"/>
                <a:ext cx="664" cy="664"/>
              </a:xfrm>
              <a:prstGeom prst="ellipse">
                <a:avLst/>
              </a:prstGeom>
              <a:solidFill>
                <a:srgbClr val="F5CE0B"/>
              </a:solidFill>
              <a:ln w="76200">
                <a:solidFill>
                  <a:srgbClr val="3EACC2"/>
                </a:solidFill>
                <a:round/>
                <a:headEnd/>
                <a:tailEnd/>
              </a:ln>
            </p:spPr>
            <p:txBody>
              <a:bodyPr wrap="none" anchorCtr="1"/>
              <a:lstStyle/>
              <a:p>
                <a:endParaRPr lang="en-US"/>
              </a:p>
            </p:txBody>
          </p:sp>
          <p:sp>
            <p:nvSpPr>
              <p:cNvPr id="3093" name="Oval 8"/>
              <p:cNvSpPr>
                <a:spLocks noChangeArrowheads="1"/>
              </p:cNvSpPr>
              <p:nvPr/>
            </p:nvSpPr>
            <p:spPr bwMode="auto">
              <a:xfrm>
                <a:off x="2586" y="180"/>
                <a:ext cx="583" cy="591"/>
              </a:xfrm>
              <a:prstGeom prst="ellipse">
                <a:avLst/>
              </a:prstGeom>
              <a:solidFill>
                <a:srgbClr val="CC0000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anchorCtr="1"/>
              <a:lstStyle/>
              <a:p>
                <a:endParaRPr lang="en-US"/>
              </a:p>
            </p:txBody>
          </p:sp>
        </p:grpSp>
        <p:sp>
          <p:nvSpPr>
            <p:cNvPr id="3088" name="AutoShape 9"/>
            <p:cNvSpPr>
              <a:spLocks noChangeArrowheads="1"/>
            </p:cNvSpPr>
            <p:nvPr/>
          </p:nvSpPr>
          <p:spPr bwMode="auto">
            <a:xfrm>
              <a:off x="0" y="1024"/>
              <a:ext cx="5760" cy="11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76200">
              <a:noFill/>
              <a:round/>
              <a:headEnd/>
              <a:tailEnd/>
            </a:ln>
          </p:spPr>
          <p:txBody>
            <a:bodyPr wrap="none" anchorCtr="1"/>
            <a:lstStyle/>
            <a:p>
              <a:endParaRPr lang="en-US"/>
            </a:p>
          </p:txBody>
        </p:sp>
        <p:sp>
          <p:nvSpPr>
            <p:cNvPr id="3089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664" y="292"/>
              <a:ext cx="424" cy="22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pt-BR" sz="9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Helvetica"/>
                  <a:cs typeface="Helvetica"/>
                </a:rPr>
                <a:t>  S E C T I O N  </a:t>
              </a:r>
              <a:endParaRPr lang="en-US" sz="9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3090" name="Text Box 11"/>
            <p:cNvSpPr txBox="1">
              <a:spLocks noChangeArrowheads="1"/>
            </p:cNvSpPr>
            <p:nvPr/>
          </p:nvSpPr>
          <p:spPr bwMode="auto">
            <a:xfrm>
              <a:off x="2523" y="258"/>
              <a:ext cx="713" cy="512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 algn="ctr" eaLnBrk="0" hangingPunct="0"/>
              <a:r>
                <a:rPr lang="en-US" altLang="en-US" sz="5200" b="1">
                  <a:solidFill>
                    <a:schemeClr val="bg1"/>
                  </a:solidFill>
                  <a:latin typeface="Times" pitchFamily="18" charset="0"/>
                </a:rPr>
                <a:t>1</a:t>
              </a:r>
              <a:endParaRPr lang="en-US" altLang="en-US" sz="5200">
                <a:solidFill>
                  <a:schemeClr val="bg1"/>
                </a:solidFill>
                <a:latin typeface="Times" pitchFamily="18" charset="0"/>
              </a:endParaRPr>
            </a:p>
          </p:txBody>
        </p:sp>
        <p:sp>
          <p:nvSpPr>
            <p:cNvPr id="3091" name="Text Box 12"/>
            <p:cNvSpPr txBox="1">
              <a:spLocks noChangeArrowheads="1"/>
            </p:cNvSpPr>
            <p:nvPr/>
          </p:nvSpPr>
          <p:spPr bwMode="auto">
            <a:xfrm>
              <a:off x="763" y="873"/>
              <a:ext cx="4234" cy="336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 algn="ctr" eaLnBrk="0" hangingPunct="0"/>
              <a:r>
                <a:rPr lang="en-US" altLang="en-US" sz="3200" b="1">
                  <a:latin typeface="Times" pitchFamily="18" charset="0"/>
                  <a:cs typeface="Times New Roman" pitchFamily="18" charset="0"/>
                </a:rPr>
                <a:t>Dictators Threaten World Peace</a:t>
              </a:r>
            </a:p>
          </p:txBody>
        </p:sp>
      </p:grp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982788" y="2805113"/>
            <a:ext cx="5456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2400"/>
              </a:lnSpc>
            </a:pPr>
            <a:r>
              <a:rPr lang="en-US" altLang="en-US">
                <a:latin typeface="Times" pitchFamily="18" charset="0"/>
                <a:cs typeface="Times New Roman" pitchFamily="18" charset="0"/>
              </a:rPr>
              <a:t>Why do you think Hitler found widespread support among the German people?</a:t>
            </a: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4070350" y="3917950"/>
            <a:ext cx="1003300" cy="304800"/>
          </a:xfrm>
          <a:prstGeom prst="roundRect">
            <a:avLst>
              <a:gd name="adj" fmla="val 16667"/>
            </a:avLst>
          </a:prstGeom>
          <a:solidFill>
            <a:srgbClr val="FBE481"/>
          </a:solidFill>
          <a:ln w="25400">
            <a:solidFill>
              <a:srgbClr val="FADB58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1200" b="1">
                <a:solidFill>
                  <a:srgbClr val="774389"/>
                </a:solidFill>
                <a:latin typeface="Helvetica" pitchFamily="34" charset="0"/>
              </a:rPr>
              <a:t>ANSWER</a:t>
            </a:r>
            <a:endParaRPr lang="en-US" altLang="en-US" sz="2400">
              <a:solidFill>
                <a:srgbClr val="774389"/>
              </a:solidFill>
              <a:latin typeface="Times" pitchFamily="18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982788" y="4606925"/>
            <a:ext cx="5549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>
                <a:solidFill>
                  <a:srgbClr val="774389"/>
                </a:solidFill>
                <a:latin typeface="Times" pitchFamily="18" charset="0"/>
                <a:cs typeface="Times New Roman" pitchFamily="18" charset="0"/>
              </a:rPr>
              <a:t>Germany was devastated by the effects of World War I. The nation suffered from severe economic depression. Hitler promoted the Nazi party as a way to restore national pride.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941513" y="2292350"/>
            <a:ext cx="5260975" cy="420688"/>
            <a:chOff x="1223" y="1444"/>
            <a:chExt cx="3314" cy="265"/>
          </a:xfrm>
        </p:grpSpPr>
        <p:sp>
          <p:nvSpPr>
            <p:cNvPr id="3079" name="AutoShape 19"/>
            <p:cNvSpPr>
              <a:spLocks noChangeArrowheads="1"/>
            </p:cNvSpPr>
            <p:nvPr/>
          </p:nvSpPr>
          <p:spPr bwMode="auto">
            <a:xfrm>
              <a:off x="1223" y="1478"/>
              <a:ext cx="3314" cy="190"/>
            </a:xfrm>
            <a:prstGeom prst="roundRect">
              <a:avLst>
                <a:gd name="adj" fmla="val 16667"/>
              </a:avLst>
            </a:prstGeom>
            <a:solidFill>
              <a:srgbClr val="FBE481"/>
            </a:solidFill>
            <a:ln w="25400">
              <a:solidFill>
                <a:srgbClr val="FADB5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AutoShape 20"/>
            <p:cNvSpPr>
              <a:spLocks noChangeArrowheads="1"/>
            </p:cNvSpPr>
            <p:nvPr/>
          </p:nvSpPr>
          <p:spPr bwMode="auto">
            <a:xfrm>
              <a:off x="1233" y="1484"/>
              <a:ext cx="1492" cy="176"/>
            </a:xfrm>
            <a:prstGeom prst="roundRect">
              <a:avLst>
                <a:gd name="adj" fmla="val 16667"/>
              </a:avLst>
            </a:prstGeom>
            <a:solidFill>
              <a:srgbClr val="774389"/>
            </a:soli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Oval 21"/>
            <p:cNvSpPr>
              <a:spLocks noChangeArrowheads="1"/>
            </p:cNvSpPr>
            <p:nvPr/>
          </p:nvSpPr>
          <p:spPr bwMode="auto">
            <a:xfrm>
              <a:off x="1409" y="1444"/>
              <a:ext cx="265" cy="265"/>
            </a:xfrm>
            <a:prstGeom prst="ellipse">
              <a:avLst/>
            </a:prstGeom>
            <a:solidFill>
              <a:srgbClr val="F5CE0B"/>
            </a:solidFill>
            <a:ln w="38100">
              <a:solidFill>
                <a:srgbClr val="3EA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Oval 22"/>
            <p:cNvSpPr>
              <a:spLocks noChangeArrowheads="1"/>
            </p:cNvSpPr>
            <p:nvPr/>
          </p:nvSpPr>
          <p:spPr bwMode="auto">
            <a:xfrm>
              <a:off x="1436" y="1468"/>
              <a:ext cx="211" cy="218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Text Box 23"/>
            <p:cNvSpPr txBox="1">
              <a:spLocks noChangeArrowheads="1"/>
            </p:cNvSpPr>
            <p:nvPr/>
          </p:nvSpPr>
          <p:spPr bwMode="auto">
            <a:xfrm>
              <a:off x="1783" y="1486"/>
              <a:ext cx="889" cy="192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1400" b="1">
                  <a:solidFill>
                    <a:schemeClr val="bg1"/>
                  </a:solidFill>
                  <a:latin typeface="Helvetica" pitchFamily="34" charset="0"/>
                </a:rPr>
                <a:t>ASSESSMENT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utoUpdateAnimBg="0"/>
      <p:bldP spid="11278" grpId="0" animBg="1" autoUpdateAnimBg="0"/>
      <p:bldP spid="1127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495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4. Another element of Hitler’s grand design was national expansion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		-Hitler called it 	</a:t>
            </a:r>
            <a:r>
              <a:rPr lang="en-US" sz="2800" b="1" smtClean="0">
                <a:solidFill>
                  <a:srgbClr val="FF0000"/>
                </a:solidFill>
              </a:rPr>
              <a:t>“Lebensraum” or 	living space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6. Hitler believed that for Germany to thrive it needed more land at the expense of her neighbors</a:t>
            </a:r>
          </a:p>
        </p:txBody>
      </p:sp>
      <p:pic>
        <p:nvPicPr>
          <p:cNvPr id="21507" name="Picture 4" descr="germany2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838200"/>
            <a:ext cx="3284538" cy="4038600"/>
          </a:xfrm>
          <a:noFill/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5257800" y="5257800"/>
            <a:ext cx="3352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Hitler posed an immediate threat to Czechoslovakia, Poland, Austria, France, Belgium and the Netherlands</a:t>
            </a:r>
          </a:p>
        </p:txBody>
      </p:sp>
      <p:pic>
        <p:nvPicPr>
          <p:cNvPr id="21509" name="Picture 6" descr="germany_fl_md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3038"/>
            <a:ext cx="18288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981200"/>
            <a:ext cx="4495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7. By mid-1932, the Nazis had become the strongest political party in Germany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8. In January of 1933, Hitler was appointed </a:t>
            </a:r>
            <a:r>
              <a:rPr lang="en-US" sz="2400" b="1" smtClean="0">
                <a:hlinkClick r:id="rId2" action="ppaction://hlinkfile"/>
              </a:rPr>
              <a:t>Chancellor </a:t>
            </a:r>
            <a:r>
              <a:rPr lang="en-US" sz="2400" b="1" smtClean="0"/>
              <a:t>(Prime Minister)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9. Created a totalitarian government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/>
          </a:p>
        </p:txBody>
      </p:sp>
      <p:pic>
        <p:nvPicPr>
          <p:cNvPr id="22531" name="Picture 4" descr="hitler_hind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609600"/>
            <a:ext cx="2946400" cy="4572000"/>
          </a:xfrm>
          <a:noFill/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33400" y="5638800"/>
            <a:ext cx="3733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Hitler was appointed chancellor by the aging President Hindenburg of the Weimar Republic</a:t>
            </a:r>
          </a:p>
        </p:txBody>
      </p:sp>
      <p:pic>
        <p:nvPicPr>
          <p:cNvPr id="22533" name="Picture 6" descr="hitler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1196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381000"/>
            <a:ext cx="1905000" cy="2390775"/>
          </a:xfrm>
          <a:noFill/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505200"/>
            <a:ext cx="23145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4196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609600"/>
            <a:ext cx="26289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79" name="Picture 4" descr="Nazi Meetin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76200"/>
            <a:ext cx="5562600" cy="4171950"/>
          </a:xfrm>
          <a:noFill/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2819400" y="4267200"/>
            <a:ext cx="4572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This poster announces a Nazi meeting in Munich in May 1920. Hitler is to speak on the topic "What do we want?" The text below the title reads: "Citizens! Do not believe that the Germany of misfortune and misery, the nation of corruption and usury, the land of Jewish corruption, can be saved by parties that claim to stand on a foundation of facts. Never!" Courtesy of Dr. Robert D. Brooks.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838200"/>
            <a:ext cx="6019800" cy="5680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2667000"/>
            <a:chOff x="0" y="0"/>
            <a:chExt cx="5760" cy="2160"/>
          </a:xfrm>
        </p:grpSpPr>
        <p:sp>
          <p:nvSpPr>
            <p:cNvPr id="412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424"/>
            </a:xfrm>
            <a:prstGeom prst="rect">
              <a:avLst/>
            </a:prstGeom>
            <a:solidFill>
              <a:srgbClr val="3EACC2"/>
            </a:solidFill>
            <a:ln w="9525">
              <a:noFill/>
              <a:miter lim="800000"/>
              <a:headEnd/>
              <a:tailEnd/>
            </a:ln>
          </p:spPr>
          <p:txBody>
            <a:bodyPr wrap="none" anchorCtr="1"/>
            <a:lstStyle/>
            <a:p>
              <a:endParaRPr lang="en-US"/>
            </a:p>
          </p:txBody>
        </p:sp>
        <p:sp>
          <p:nvSpPr>
            <p:cNvPr id="4126" name="Rectangle 4"/>
            <p:cNvSpPr>
              <a:spLocks noChangeArrowheads="1"/>
            </p:cNvSpPr>
            <p:nvPr/>
          </p:nvSpPr>
          <p:spPr bwMode="auto">
            <a:xfrm>
              <a:off x="32" y="32"/>
              <a:ext cx="5695" cy="12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Ctr="1"/>
            <a:lstStyle/>
            <a:p>
              <a:endParaRPr lang="en-US"/>
            </a:p>
          </p:txBody>
        </p:sp>
        <p:sp>
          <p:nvSpPr>
            <p:cNvPr id="4127" name="Oval 5"/>
            <p:cNvSpPr>
              <a:spLocks noChangeArrowheads="1"/>
            </p:cNvSpPr>
            <p:nvPr/>
          </p:nvSpPr>
          <p:spPr bwMode="auto">
            <a:xfrm>
              <a:off x="24" y="504"/>
              <a:ext cx="5712" cy="1288"/>
            </a:xfrm>
            <a:prstGeom prst="ellipse">
              <a:avLst/>
            </a:prstGeom>
            <a:noFill/>
            <a:ln w="76200">
              <a:solidFill>
                <a:srgbClr val="3EACC2"/>
              </a:solidFill>
              <a:round/>
              <a:headEnd/>
              <a:tailEnd/>
            </a:ln>
          </p:spPr>
          <p:txBody>
            <a:bodyPr wrap="none" anchorCtr="1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544" y="144"/>
              <a:ext cx="664" cy="664"/>
              <a:chOff x="2544" y="144"/>
              <a:chExt cx="664" cy="664"/>
            </a:xfrm>
          </p:grpSpPr>
          <p:sp>
            <p:nvSpPr>
              <p:cNvPr id="4133" name="Oval 7"/>
              <p:cNvSpPr>
                <a:spLocks noChangeArrowheads="1"/>
              </p:cNvSpPr>
              <p:nvPr/>
            </p:nvSpPr>
            <p:spPr bwMode="auto">
              <a:xfrm>
                <a:off x="2544" y="144"/>
                <a:ext cx="664" cy="664"/>
              </a:xfrm>
              <a:prstGeom prst="ellipse">
                <a:avLst/>
              </a:prstGeom>
              <a:solidFill>
                <a:srgbClr val="F5CE0B"/>
              </a:solidFill>
              <a:ln w="76200">
                <a:solidFill>
                  <a:srgbClr val="3EACC2"/>
                </a:solidFill>
                <a:round/>
                <a:headEnd/>
                <a:tailEnd/>
              </a:ln>
            </p:spPr>
            <p:txBody>
              <a:bodyPr wrap="none" anchorCtr="1"/>
              <a:lstStyle/>
              <a:p>
                <a:endParaRPr lang="en-US"/>
              </a:p>
            </p:txBody>
          </p:sp>
          <p:sp>
            <p:nvSpPr>
              <p:cNvPr id="4134" name="Oval 8"/>
              <p:cNvSpPr>
                <a:spLocks noChangeArrowheads="1"/>
              </p:cNvSpPr>
              <p:nvPr/>
            </p:nvSpPr>
            <p:spPr bwMode="auto">
              <a:xfrm>
                <a:off x="2586" y="180"/>
                <a:ext cx="583" cy="591"/>
              </a:xfrm>
              <a:prstGeom prst="ellipse">
                <a:avLst/>
              </a:prstGeom>
              <a:solidFill>
                <a:srgbClr val="CC0000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anchorCtr="1"/>
              <a:lstStyle/>
              <a:p>
                <a:endParaRPr lang="en-US"/>
              </a:p>
            </p:txBody>
          </p:sp>
        </p:grpSp>
        <p:sp>
          <p:nvSpPr>
            <p:cNvPr id="4129" name="AutoShape 9"/>
            <p:cNvSpPr>
              <a:spLocks noChangeArrowheads="1"/>
            </p:cNvSpPr>
            <p:nvPr/>
          </p:nvSpPr>
          <p:spPr bwMode="auto">
            <a:xfrm>
              <a:off x="0" y="1024"/>
              <a:ext cx="5760" cy="11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76200">
              <a:noFill/>
              <a:round/>
              <a:headEnd/>
              <a:tailEnd/>
            </a:ln>
          </p:spPr>
          <p:txBody>
            <a:bodyPr wrap="none" anchorCtr="1"/>
            <a:lstStyle/>
            <a:p>
              <a:endParaRPr lang="en-US"/>
            </a:p>
          </p:txBody>
        </p:sp>
        <p:sp>
          <p:nvSpPr>
            <p:cNvPr id="413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664" y="292"/>
              <a:ext cx="424" cy="22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pt-BR" sz="9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Helvetica"/>
                  <a:cs typeface="Helvetica"/>
                </a:rPr>
                <a:t>  S E C T I O N  </a:t>
              </a:r>
              <a:endParaRPr lang="en-US" sz="9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4131" name="Text Box 11"/>
            <p:cNvSpPr txBox="1">
              <a:spLocks noChangeArrowheads="1"/>
            </p:cNvSpPr>
            <p:nvPr/>
          </p:nvSpPr>
          <p:spPr bwMode="auto">
            <a:xfrm>
              <a:off x="2523" y="258"/>
              <a:ext cx="713" cy="717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 algn="ctr" eaLnBrk="0" hangingPunct="0"/>
              <a:r>
                <a:rPr lang="en-US" altLang="en-US" sz="5200" b="1">
                  <a:solidFill>
                    <a:schemeClr val="bg1"/>
                  </a:solidFill>
                  <a:latin typeface="Times" pitchFamily="18" charset="0"/>
                </a:rPr>
                <a:t>1</a:t>
              </a:r>
              <a:endParaRPr lang="en-US" altLang="en-US" sz="5200">
                <a:solidFill>
                  <a:schemeClr val="bg1"/>
                </a:solidFill>
                <a:latin typeface="Times" pitchFamily="18" charset="0"/>
              </a:endParaRPr>
            </a:p>
          </p:txBody>
        </p:sp>
        <p:sp>
          <p:nvSpPr>
            <p:cNvPr id="4132" name="Text Box 12"/>
            <p:cNvSpPr txBox="1">
              <a:spLocks noChangeArrowheads="1"/>
            </p:cNvSpPr>
            <p:nvPr/>
          </p:nvSpPr>
          <p:spPr bwMode="auto">
            <a:xfrm>
              <a:off x="763" y="873"/>
              <a:ext cx="4234" cy="469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 algn="ctr" eaLnBrk="0" hangingPunct="0"/>
              <a:r>
                <a:rPr lang="en-US" altLang="en-US" sz="3200" b="1">
                  <a:latin typeface="Times" pitchFamily="18" charset="0"/>
                  <a:cs typeface="Times New Roman" pitchFamily="18" charset="0"/>
                </a:rPr>
                <a:t>Dictators Threaten World Peace</a:t>
              </a:r>
            </a:p>
          </p:txBody>
        </p:sp>
      </p:grp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1905000" y="2743200"/>
            <a:ext cx="5456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2400"/>
              </a:lnSpc>
              <a:buFontTx/>
              <a:buChar char="•"/>
            </a:pPr>
            <a:r>
              <a:rPr lang="en-US" altLang="en-US"/>
              <a:t>Identify the main ambitions of each dictator listed in the web diagram.</a:t>
            </a:r>
          </a:p>
        </p:txBody>
      </p:sp>
      <p:sp>
        <p:nvSpPr>
          <p:cNvPr id="71694" name="AutoShape 14"/>
          <p:cNvSpPr>
            <a:spLocks noChangeArrowheads="1"/>
          </p:cNvSpPr>
          <p:nvPr/>
        </p:nvSpPr>
        <p:spPr bwMode="auto">
          <a:xfrm>
            <a:off x="3725863" y="3917950"/>
            <a:ext cx="1003300" cy="304800"/>
          </a:xfrm>
          <a:prstGeom prst="roundRect">
            <a:avLst>
              <a:gd name="adj" fmla="val 16667"/>
            </a:avLst>
          </a:prstGeom>
          <a:solidFill>
            <a:srgbClr val="FBE481"/>
          </a:solidFill>
          <a:ln w="25400">
            <a:solidFill>
              <a:srgbClr val="FADB58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1200" b="1">
                <a:solidFill>
                  <a:srgbClr val="774389"/>
                </a:solidFill>
                <a:latin typeface="Helvetica" pitchFamily="34" charset="0"/>
              </a:rPr>
              <a:t>ANSWER</a:t>
            </a:r>
            <a:endParaRPr lang="en-US" altLang="en-US" sz="2400">
              <a:solidFill>
                <a:srgbClr val="774389"/>
              </a:solidFill>
              <a:latin typeface="Times" pitchFamily="18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941513" y="2292350"/>
            <a:ext cx="5260975" cy="420688"/>
            <a:chOff x="1223" y="1444"/>
            <a:chExt cx="3314" cy="265"/>
          </a:xfrm>
        </p:grpSpPr>
        <p:sp>
          <p:nvSpPr>
            <p:cNvPr id="4120" name="AutoShape 17"/>
            <p:cNvSpPr>
              <a:spLocks noChangeArrowheads="1"/>
            </p:cNvSpPr>
            <p:nvPr/>
          </p:nvSpPr>
          <p:spPr bwMode="auto">
            <a:xfrm>
              <a:off x="1223" y="1478"/>
              <a:ext cx="3314" cy="190"/>
            </a:xfrm>
            <a:prstGeom prst="roundRect">
              <a:avLst>
                <a:gd name="adj" fmla="val 16667"/>
              </a:avLst>
            </a:prstGeom>
            <a:solidFill>
              <a:srgbClr val="FBE481"/>
            </a:solidFill>
            <a:ln w="25400">
              <a:solidFill>
                <a:srgbClr val="FADB5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AutoShape 18"/>
            <p:cNvSpPr>
              <a:spLocks noChangeArrowheads="1"/>
            </p:cNvSpPr>
            <p:nvPr/>
          </p:nvSpPr>
          <p:spPr bwMode="auto">
            <a:xfrm>
              <a:off x="1233" y="1484"/>
              <a:ext cx="1492" cy="176"/>
            </a:xfrm>
            <a:prstGeom prst="roundRect">
              <a:avLst>
                <a:gd name="adj" fmla="val 16667"/>
              </a:avLst>
            </a:prstGeom>
            <a:solidFill>
              <a:srgbClr val="774389"/>
            </a:soli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Oval 19"/>
            <p:cNvSpPr>
              <a:spLocks noChangeArrowheads="1"/>
            </p:cNvSpPr>
            <p:nvPr/>
          </p:nvSpPr>
          <p:spPr bwMode="auto">
            <a:xfrm>
              <a:off x="1409" y="1444"/>
              <a:ext cx="265" cy="265"/>
            </a:xfrm>
            <a:prstGeom prst="ellipse">
              <a:avLst/>
            </a:prstGeom>
            <a:solidFill>
              <a:srgbClr val="F5CE0B"/>
            </a:solidFill>
            <a:ln w="38100">
              <a:solidFill>
                <a:srgbClr val="3EACC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Oval 20"/>
            <p:cNvSpPr>
              <a:spLocks noChangeArrowheads="1"/>
            </p:cNvSpPr>
            <p:nvPr/>
          </p:nvSpPr>
          <p:spPr bwMode="auto">
            <a:xfrm>
              <a:off x="1436" y="1468"/>
              <a:ext cx="211" cy="218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Text Box 21"/>
            <p:cNvSpPr txBox="1">
              <a:spLocks noChangeArrowheads="1"/>
            </p:cNvSpPr>
            <p:nvPr/>
          </p:nvSpPr>
          <p:spPr bwMode="auto">
            <a:xfrm>
              <a:off x="1783" y="1486"/>
              <a:ext cx="889" cy="192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1400" b="1">
                  <a:solidFill>
                    <a:schemeClr val="bg1"/>
                  </a:solidFill>
                  <a:latin typeface="Helvetica" pitchFamily="34" charset="0"/>
                </a:rPr>
                <a:t>ASSESSMENT</a:t>
              </a:r>
            </a:p>
          </p:txBody>
        </p:sp>
      </p:grpSp>
      <p:cxnSp>
        <p:nvCxnSpPr>
          <p:cNvPr id="4102" name="AutoShape 40"/>
          <p:cNvCxnSpPr>
            <a:cxnSpLocks noChangeShapeType="1"/>
            <a:stCxn id="71729" idx="0"/>
            <a:endCxn id="4107" idx="6"/>
          </p:cNvCxnSpPr>
          <p:nvPr/>
        </p:nvCxnSpPr>
        <p:spPr bwMode="auto">
          <a:xfrm flipH="1" flipV="1">
            <a:off x="2940050" y="4624388"/>
            <a:ext cx="1377950" cy="236537"/>
          </a:xfrm>
          <a:prstGeom prst="straightConnector1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</p:spPr>
      </p:cxnSp>
      <p:cxnSp>
        <p:nvCxnSpPr>
          <p:cNvPr id="4103" name="AutoShape 41"/>
          <p:cNvCxnSpPr>
            <a:cxnSpLocks noChangeShapeType="1"/>
            <a:stCxn id="71729" idx="2"/>
            <a:endCxn id="4110" idx="7"/>
          </p:cNvCxnSpPr>
          <p:nvPr/>
        </p:nvCxnSpPr>
        <p:spPr bwMode="auto">
          <a:xfrm flipH="1">
            <a:off x="2589213" y="5502275"/>
            <a:ext cx="1728787" cy="215900"/>
          </a:xfrm>
          <a:prstGeom prst="straightConnector1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</p:spPr>
      </p:cxnSp>
      <p:cxnSp>
        <p:nvCxnSpPr>
          <p:cNvPr id="4104" name="AutoShape 42"/>
          <p:cNvCxnSpPr>
            <a:cxnSpLocks noChangeShapeType="1"/>
            <a:stCxn id="71729" idx="2"/>
            <a:endCxn id="4109" idx="1"/>
          </p:cNvCxnSpPr>
          <p:nvPr/>
        </p:nvCxnSpPr>
        <p:spPr bwMode="auto">
          <a:xfrm>
            <a:off x="4318000" y="5502275"/>
            <a:ext cx="2130425" cy="223838"/>
          </a:xfrm>
          <a:prstGeom prst="straightConnector1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</p:spPr>
      </p:cxnSp>
      <p:cxnSp>
        <p:nvCxnSpPr>
          <p:cNvPr id="4105" name="AutoShape 43"/>
          <p:cNvCxnSpPr>
            <a:cxnSpLocks noChangeShapeType="1"/>
            <a:endCxn id="4108" idx="2"/>
          </p:cNvCxnSpPr>
          <p:nvPr/>
        </p:nvCxnSpPr>
        <p:spPr bwMode="auto">
          <a:xfrm flipV="1">
            <a:off x="4151313" y="4624388"/>
            <a:ext cx="1617662" cy="222250"/>
          </a:xfrm>
          <a:prstGeom prst="straightConnector1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</p:spPr>
      </p:cxnSp>
      <p:sp>
        <p:nvSpPr>
          <p:cNvPr id="4106" name="Oval 44"/>
          <p:cNvSpPr>
            <a:spLocks noChangeArrowheads="1"/>
          </p:cNvSpPr>
          <p:nvPr/>
        </p:nvSpPr>
        <p:spPr bwMode="auto">
          <a:xfrm>
            <a:off x="3203575" y="4600575"/>
            <a:ext cx="2219325" cy="12192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77438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Oval 45"/>
          <p:cNvSpPr>
            <a:spLocks noChangeArrowheads="1"/>
          </p:cNvSpPr>
          <p:nvPr/>
        </p:nvSpPr>
        <p:spPr bwMode="auto">
          <a:xfrm>
            <a:off x="609600" y="3873500"/>
            <a:ext cx="2317750" cy="1501775"/>
          </a:xfrm>
          <a:prstGeom prst="ellipse">
            <a:avLst/>
          </a:prstGeom>
          <a:solidFill>
            <a:schemeClr val="bg1"/>
          </a:solidFill>
          <a:ln w="25400">
            <a:solidFill>
              <a:srgbClr val="77438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Oval 46"/>
          <p:cNvSpPr>
            <a:spLocks noChangeArrowheads="1"/>
          </p:cNvSpPr>
          <p:nvPr/>
        </p:nvSpPr>
        <p:spPr bwMode="auto">
          <a:xfrm>
            <a:off x="5781675" y="3873500"/>
            <a:ext cx="2241550" cy="1501775"/>
          </a:xfrm>
          <a:prstGeom prst="ellipse">
            <a:avLst/>
          </a:prstGeom>
          <a:solidFill>
            <a:schemeClr val="bg1"/>
          </a:solidFill>
          <a:ln w="25400">
            <a:solidFill>
              <a:srgbClr val="77438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Oval 47"/>
          <p:cNvSpPr>
            <a:spLocks noChangeArrowheads="1"/>
          </p:cNvSpPr>
          <p:nvPr/>
        </p:nvSpPr>
        <p:spPr bwMode="auto">
          <a:xfrm>
            <a:off x="6119813" y="5572125"/>
            <a:ext cx="2247900" cy="1133475"/>
          </a:xfrm>
          <a:prstGeom prst="ellipse">
            <a:avLst/>
          </a:prstGeom>
          <a:solidFill>
            <a:schemeClr val="bg1"/>
          </a:solidFill>
          <a:ln w="25400">
            <a:solidFill>
              <a:srgbClr val="77438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Oval 48"/>
          <p:cNvSpPr>
            <a:spLocks noChangeArrowheads="1"/>
          </p:cNvSpPr>
          <p:nvPr/>
        </p:nvSpPr>
        <p:spPr bwMode="auto">
          <a:xfrm>
            <a:off x="619125" y="5572125"/>
            <a:ext cx="2308225" cy="10858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77438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9" name="Text Box 49"/>
          <p:cNvSpPr txBox="1">
            <a:spLocks noChangeArrowheads="1"/>
          </p:cNvSpPr>
          <p:nvPr/>
        </p:nvSpPr>
        <p:spPr bwMode="auto">
          <a:xfrm>
            <a:off x="2984500" y="4860925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Helvetica" pitchFamily="34" charset="0"/>
              </a:rPr>
              <a:t>Dictator’s </a:t>
            </a:r>
            <a:br>
              <a:rPr lang="en-US" altLang="en-US" b="1">
                <a:latin typeface="Helvetica" pitchFamily="34" charset="0"/>
              </a:rPr>
            </a:br>
            <a:r>
              <a:rPr lang="en-US" altLang="en-US" b="1">
                <a:latin typeface="Helvetica" pitchFamily="34" charset="0"/>
              </a:rPr>
              <a:t>Ambitions</a:t>
            </a:r>
            <a:endParaRPr lang="en-US" altLang="en-US" sz="1400" b="1"/>
          </a:p>
        </p:txBody>
      </p:sp>
      <p:sp>
        <p:nvSpPr>
          <p:cNvPr id="71730" name="Text Box 50"/>
          <p:cNvSpPr txBox="1">
            <a:spLocks noChangeArrowheads="1"/>
          </p:cNvSpPr>
          <p:nvPr/>
        </p:nvSpPr>
        <p:spPr bwMode="auto">
          <a:xfrm>
            <a:off x="946150" y="3949700"/>
            <a:ext cx="167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400" b="1">
                <a:latin typeface="Helvetica" pitchFamily="34" charset="0"/>
              </a:rPr>
              <a:t>Stalin:</a:t>
            </a:r>
          </a:p>
        </p:txBody>
      </p:sp>
      <p:sp>
        <p:nvSpPr>
          <p:cNvPr id="71731" name="Text Box 51"/>
          <p:cNvSpPr txBox="1">
            <a:spLocks noChangeArrowheads="1"/>
          </p:cNvSpPr>
          <p:nvPr/>
        </p:nvSpPr>
        <p:spPr bwMode="auto">
          <a:xfrm>
            <a:off x="6243638" y="3937000"/>
            <a:ext cx="1363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400" b="1">
                <a:latin typeface="Helvetica" pitchFamily="34" charset="0"/>
              </a:rPr>
              <a:t>Hitler:</a:t>
            </a:r>
          </a:p>
        </p:txBody>
      </p:sp>
      <p:sp>
        <p:nvSpPr>
          <p:cNvPr id="71732" name="Text Box 52"/>
          <p:cNvSpPr txBox="1">
            <a:spLocks noChangeArrowheads="1"/>
          </p:cNvSpPr>
          <p:nvPr/>
        </p:nvSpPr>
        <p:spPr bwMode="auto">
          <a:xfrm>
            <a:off x="6051550" y="5659438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400" b="1">
                <a:latin typeface="Helvetica" pitchFamily="34" charset="0"/>
              </a:rPr>
              <a:t>Franco:</a:t>
            </a:r>
          </a:p>
        </p:txBody>
      </p:sp>
      <p:sp>
        <p:nvSpPr>
          <p:cNvPr id="71733" name="Text Box 53"/>
          <p:cNvSpPr txBox="1">
            <a:spLocks noChangeArrowheads="1"/>
          </p:cNvSpPr>
          <p:nvPr/>
        </p:nvSpPr>
        <p:spPr bwMode="auto">
          <a:xfrm>
            <a:off x="1085850" y="5648325"/>
            <a:ext cx="141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400" b="1">
                <a:latin typeface="Helvetica" pitchFamily="34" charset="0"/>
              </a:rPr>
              <a:t>Mussolini:</a:t>
            </a:r>
          </a:p>
        </p:txBody>
      </p:sp>
      <p:sp>
        <p:nvSpPr>
          <p:cNvPr id="71734" name="Text Box 54"/>
          <p:cNvSpPr txBox="1">
            <a:spLocks noChangeArrowheads="1"/>
          </p:cNvSpPr>
          <p:nvPr/>
        </p:nvSpPr>
        <p:spPr bwMode="auto">
          <a:xfrm>
            <a:off x="622300" y="4140200"/>
            <a:ext cx="23002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CC"/>
              </a:buClr>
            </a:pPr>
            <a:r>
              <a:rPr lang="en-US" altLang="en-US" sz="1400">
                <a:latin typeface="Helvetica" pitchFamily="34" charset="0"/>
              </a:rPr>
              <a:t>Create a model Communist state and transform the Soviet Union into a great industrial power</a:t>
            </a:r>
          </a:p>
        </p:txBody>
      </p:sp>
      <p:sp>
        <p:nvSpPr>
          <p:cNvPr id="71735" name="Text Box 55"/>
          <p:cNvSpPr txBox="1">
            <a:spLocks noChangeArrowheads="1"/>
          </p:cNvSpPr>
          <p:nvPr/>
        </p:nvSpPr>
        <p:spPr bwMode="auto">
          <a:xfrm>
            <a:off x="5899150" y="4140200"/>
            <a:ext cx="20335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CC"/>
              </a:buClr>
            </a:pPr>
            <a:r>
              <a:rPr lang="en-US" altLang="en-US" sz="1400">
                <a:latin typeface="Helvetica" pitchFamily="34" charset="0"/>
              </a:rPr>
              <a:t>Unite the German “master race” into an empire destined to rule the world</a:t>
            </a:r>
          </a:p>
        </p:txBody>
      </p:sp>
      <p:sp>
        <p:nvSpPr>
          <p:cNvPr id="71736" name="Text Box 56"/>
          <p:cNvSpPr txBox="1">
            <a:spLocks noChangeArrowheads="1"/>
          </p:cNvSpPr>
          <p:nvPr/>
        </p:nvSpPr>
        <p:spPr bwMode="auto">
          <a:xfrm>
            <a:off x="660400" y="5940425"/>
            <a:ext cx="2262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0099CC"/>
              </a:buClr>
            </a:pPr>
            <a:r>
              <a:rPr lang="en-US" altLang="en-US" sz="1400">
                <a:latin typeface="Helvetica" pitchFamily="34" charset="0"/>
              </a:rPr>
              <a:t>Make Italy a great world power</a:t>
            </a:r>
          </a:p>
        </p:txBody>
      </p:sp>
      <p:sp>
        <p:nvSpPr>
          <p:cNvPr id="71737" name="Text Box 57"/>
          <p:cNvSpPr txBox="1">
            <a:spLocks noChangeArrowheads="1"/>
          </p:cNvSpPr>
          <p:nvPr/>
        </p:nvSpPr>
        <p:spPr bwMode="auto">
          <a:xfrm>
            <a:off x="6096000" y="5867400"/>
            <a:ext cx="22431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CC"/>
              </a:buClr>
            </a:pPr>
            <a:r>
              <a:rPr lang="en-US" altLang="en-US" sz="1400">
                <a:latin typeface="Helvetica" pitchFamily="34" charset="0"/>
              </a:rPr>
              <a:t>Become Spain’s supreme military leader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utoUpdateAnimBg="0"/>
      <p:bldP spid="71694" grpId="0" animBg="1" autoUpdateAnimBg="0"/>
      <p:bldP spid="71729" grpId="0" autoUpdateAnimBg="0"/>
      <p:bldP spid="71730" grpId="0" autoUpdateAnimBg="0"/>
      <p:bldP spid="71731" grpId="0" autoUpdateAnimBg="0"/>
      <p:bldP spid="71732" grpId="0" autoUpdateAnimBg="0"/>
      <p:bldP spid="71733" grpId="0" autoUpdateAnimBg="0"/>
      <p:bldP spid="71734" grpId="0" build="p" autoUpdateAnimBg="0"/>
      <p:bldP spid="71735" grpId="0" build="p" autoUpdateAnimBg="0"/>
      <p:bldP spid="71736" grpId="0" build="p" autoUpdateAnimBg="0"/>
      <p:bldP spid="7173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649288" y="1731963"/>
            <a:ext cx="2671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en-US" b="1">
                <a:solidFill>
                  <a:srgbClr val="547FD4"/>
                </a:solidFill>
                <a:latin typeface="Helvetica" pitchFamily="34" charset="0"/>
              </a:rPr>
              <a:t>The United States</a:t>
            </a:r>
            <a:endParaRPr lang="en-US" altLang="en-US" sz="3000" b="1">
              <a:solidFill>
                <a:srgbClr val="547FD4"/>
              </a:solidFill>
              <a:latin typeface="Times" pitchFamily="18" charset="0"/>
            </a:endParaRPr>
          </a:p>
        </p:txBody>
      </p:sp>
      <p:sp>
        <p:nvSpPr>
          <p:cNvPr id="5123" name="Line 7"/>
          <p:cNvSpPr>
            <a:spLocks noChangeShapeType="1"/>
          </p:cNvSpPr>
          <p:nvPr/>
        </p:nvSpPr>
        <p:spPr bwMode="auto">
          <a:xfrm>
            <a:off x="4573588" y="1774825"/>
            <a:ext cx="0" cy="5083175"/>
          </a:xfrm>
          <a:prstGeom prst="line">
            <a:avLst/>
          </a:prstGeom>
          <a:noFill/>
          <a:ln w="76200">
            <a:solidFill>
              <a:srgbClr val="BC1C1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4813300" y="1731963"/>
            <a:ext cx="17716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en-US" b="1">
                <a:solidFill>
                  <a:srgbClr val="D60000"/>
                </a:solidFill>
                <a:latin typeface="Helvetica" pitchFamily="34" charset="0"/>
              </a:rPr>
              <a:t>The World</a:t>
            </a:r>
            <a:endParaRPr lang="en-US" altLang="en-US" b="1">
              <a:solidFill>
                <a:srgbClr val="FFCC00"/>
              </a:solidFill>
              <a:latin typeface="Times" pitchFamily="18" charset="0"/>
            </a:endParaRPr>
          </a:p>
        </p:txBody>
      </p:sp>
      <p:sp>
        <p:nvSpPr>
          <p:cNvPr id="5125" name="Oval 9"/>
          <p:cNvSpPr>
            <a:spLocks noChangeArrowheads="1"/>
          </p:cNvSpPr>
          <p:nvPr/>
        </p:nvSpPr>
        <p:spPr bwMode="auto">
          <a:xfrm>
            <a:off x="4495800" y="3271838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547FD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Oval 10"/>
          <p:cNvSpPr>
            <a:spLocks noChangeArrowheads="1"/>
          </p:cNvSpPr>
          <p:nvPr/>
        </p:nvSpPr>
        <p:spPr bwMode="auto">
          <a:xfrm>
            <a:off x="4495800" y="2719388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547FD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49288" y="2616200"/>
            <a:ext cx="3721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b="1">
                <a:solidFill>
                  <a:srgbClr val="547FD4"/>
                </a:solidFill>
                <a:latin typeface="Helvetica" pitchFamily="34" charset="0"/>
              </a:rPr>
              <a:t>1932</a:t>
            </a:r>
            <a:r>
              <a:rPr lang="en-US" altLang="en-US" sz="1400" b="1">
                <a:solidFill>
                  <a:srgbClr val="CC0000"/>
                </a:solidFill>
                <a:latin typeface="Helvetica" pitchFamily="34" charset="0"/>
              </a:rPr>
              <a:t> </a:t>
            </a:r>
            <a:r>
              <a:rPr lang="en-US" altLang="en-US" sz="1400">
                <a:latin typeface="Times" pitchFamily="18" charset="0"/>
                <a:cs typeface="Times New Roman" pitchFamily="18" charset="0"/>
              </a:rPr>
              <a:t>Franklin Delano Roosevelt is elected president.</a:t>
            </a:r>
            <a:endParaRPr lang="en-US" altLang="en-US" sz="1400">
              <a:latin typeface="Times" pitchFamily="18" charset="0"/>
            </a:endParaRPr>
          </a:p>
        </p:txBody>
      </p:sp>
      <p:sp>
        <p:nvSpPr>
          <p:cNvPr id="5128" name="Oval 12"/>
          <p:cNvSpPr>
            <a:spLocks noChangeArrowheads="1"/>
          </p:cNvSpPr>
          <p:nvPr/>
        </p:nvSpPr>
        <p:spPr bwMode="auto">
          <a:xfrm>
            <a:off x="4495800" y="4702175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547FD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49288" y="2066925"/>
            <a:ext cx="7885112" cy="460375"/>
            <a:chOff x="409" y="3021"/>
            <a:chExt cx="4967" cy="290"/>
          </a:xfrm>
        </p:grpSpPr>
        <p:sp>
          <p:nvSpPr>
            <p:cNvPr id="5145" name="Text Box 14"/>
            <p:cNvSpPr txBox="1">
              <a:spLocks noChangeArrowheads="1"/>
            </p:cNvSpPr>
            <p:nvPr/>
          </p:nvSpPr>
          <p:spPr bwMode="auto">
            <a:xfrm>
              <a:off x="409" y="3021"/>
              <a:ext cx="2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547FD4"/>
                  </a:solidFill>
                  <a:latin typeface="Helvetica" pitchFamily="34" charset="0"/>
                </a:rPr>
                <a:t>1931</a:t>
              </a:r>
              <a:r>
                <a:rPr lang="en-US" altLang="en-US" sz="1400" b="1">
                  <a:solidFill>
                    <a:srgbClr val="CC0000"/>
                  </a:solidFill>
                  <a:latin typeface="Helvetica" pitchFamily="34" charset="0"/>
                </a:rPr>
                <a:t> </a:t>
              </a:r>
              <a:r>
                <a:rPr lang="en-US" altLang="en-US" sz="1400">
                  <a:latin typeface="Times" pitchFamily="18" charset="0"/>
                  <a:cs typeface="Times New Roman" pitchFamily="18" charset="0"/>
                </a:rPr>
                <a:t>The Empire State Building opens in New York City.</a:t>
              </a:r>
              <a:endParaRPr lang="en-US" altLang="en-US" sz="1400">
                <a:latin typeface="Times" pitchFamily="18" charset="0"/>
              </a:endParaRPr>
            </a:p>
          </p:txBody>
        </p:sp>
        <p:sp>
          <p:nvSpPr>
            <p:cNvPr id="5146" name="Text Box 15"/>
            <p:cNvSpPr txBox="1">
              <a:spLocks noChangeArrowheads="1"/>
            </p:cNvSpPr>
            <p:nvPr/>
          </p:nvSpPr>
          <p:spPr bwMode="auto">
            <a:xfrm>
              <a:off x="3032" y="3023"/>
              <a:ext cx="2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CC0000"/>
                  </a:solidFill>
                  <a:latin typeface="Helvetica" pitchFamily="34" charset="0"/>
                </a:rPr>
                <a:t>1931</a:t>
              </a:r>
              <a:r>
                <a:rPr lang="en-US" altLang="en-US" sz="1400">
                  <a:latin typeface="Helvetica" pitchFamily="34" charset="0"/>
                </a:rPr>
                <a:t> </a:t>
              </a:r>
              <a:r>
                <a:rPr lang="en-US" altLang="en-US" sz="1400">
                  <a:latin typeface="Times" pitchFamily="18" charset="0"/>
                  <a:cs typeface="Times New Roman" pitchFamily="18" charset="0"/>
                </a:rPr>
                <a:t>Japan conquers Manchuria, in northern China.</a:t>
              </a:r>
              <a:r>
                <a:rPr lang="en-US" altLang="en-US" sz="1400">
                  <a:latin typeface="Times" pitchFamily="18" charset="0"/>
                </a:rPr>
                <a:t> 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090863" y="1143000"/>
            <a:ext cx="2962275" cy="336550"/>
            <a:chOff x="1947" y="1439"/>
            <a:chExt cx="1866" cy="212"/>
          </a:xfrm>
        </p:grpSpPr>
        <p:sp>
          <p:nvSpPr>
            <p:cNvPr id="5143" name="AutoShape 17"/>
            <p:cNvSpPr>
              <a:spLocks noChangeArrowheads="1"/>
            </p:cNvSpPr>
            <p:nvPr/>
          </p:nvSpPr>
          <p:spPr bwMode="auto">
            <a:xfrm>
              <a:off x="1947" y="1441"/>
              <a:ext cx="1866" cy="190"/>
            </a:xfrm>
            <a:prstGeom prst="roundRect">
              <a:avLst>
                <a:gd name="adj" fmla="val 16667"/>
              </a:avLst>
            </a:prstGeom>
            <a:solidFill>
              <a:srgbClr val="547FD4"/>
            </a:solidFill>
            <a:ln w="25400">
              <a:solidFill>
                <a:srgbClr val="BC1C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Text Box 18"/>
            <p:cNvSpPr txBox="1">
              <a:spLocks noChangeArrowheads="1"/>
            </p:cNvSpPr>
            <p:nvPr/>
          </p:nvSpPr>
          <p:spPr bwMode="auto">
            <a:xfrm>
              <a:off x="2507" y="1439"/>
              <a:ext cx="749" cy="212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1600" b="1">
                  <a:solidFill>
                    <a:schemeClr val="bg1"/>
                  </a:solidFill>
                  <a:latin typeface="Helvetica" pitchFamily="34" charset="0"/>
                </a:rPr>
                <a:t>TIME LINE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58813" y="3209925"/>
            <a:ext cx="7885112" cy="460375"/>
            <a:chOff x="409" y="3021"/>
            <a:chExt cx="4967" cy="290"/>
          </a:xfrm>
        </p:grpSpPr>
        <p:sp>
          <p:nvSpPr>
            <p:cNvPr id="5141" name="Text Box 22"/>
            <p:cNvSpPr txBox="1">
              <a:spLocks noChangeArrowheads="1"/>
            </p:cNvSpPr>
            <p:nvPr/>
          </p:nvSpPr>
          <p:spPr bwMode="auto">
            <a:xfrm>
              <a:off x="409" y="3021"/>
              <a:ext cx="2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547FD4"/>
                  </a:solidFill>
                  <a:latin typeface="Helvetica" pitchFamily="34" charset="0"/>
                </a:rPr>
                <a:t>1933</a:t>
              </a:r>
              <a:r>
                <a:rPr lang="en-US" altLang="en-US" sz="1400" b="1">
                  <a:solidFill>
                    <a:srgbClr val="CC0000"/>
                  </a:solidFill>
                  <a:latin typeface="Helvetica" pitchFamily="34" charset="0"/>
                </a:rPr>
                <a:t> </a:t>
              </a:r>
              <a:r>
                <a:rPr lang="en-US" altLang="en-US" sz="1400">
                  <a:latin typeface="Times" pitchFamily="18" charset="0"/>
                  <a:cs typeface="Times New Roman" pitchFamily="18" charset="0"/>
                </a:rPr>
                <a:t>Prohibition ends.</a:t>
              </a:r>
              <a:endParaRPr lang="en-US" altLang="en-US" sz="1400">
                <a:latin typeface="Times" pitchFamily="18" charset="0"/>
              </a:endParaRPr>
            </a:p>
          </p:txBody>
        </p:sp>
        <p:sp>
          <p:nvSpPr>
            <p:cNvPr id="5142" name="Text Box 23"/>
            <p:cNvSpPr txBox="1">
              <a:spLocks noChangeArrowheads="1"/>
            </p:cNvSpPr>
            <p:nvPr/>
          </p:nvSpPr>
          <p:spPr bwMode="auto">
            <a:xfrm>
              <a:off x="3032" y="3023"/>
              <a:ext cx="2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CC0000"/>
                  </a:solidFill>
                  <a:latin typeface="Helvetica" pitchFamily="34" charset="0"/>
                </a:rPr>
                <a:t>1933</a:t>
              </a:r>
              <a:r>
                <a:rPr lang="en-US" altLang="en-US" sz="1400">
                  <a:latin typeface="Helvetica" pitchFamily="34" charset="0"/>
                </a:rPr>
                <a:t> </a:t>
              </a:r>
              <a:r>
                <a:rPr lang="en-US" altLang="en-US" sz="1400">
                  <a:latin typeface="Times" pitchFamily="18" charset="0"/>
                  <a:cs typeface="Times New Roman" pitchFamily="18" charset="0"/>
                </a:rPr>
                <a:t>Adolf Hitler is appointed German chancellor and sets up Dachau concentration camp.</a:t>
              </a:r>
              <a:endParaRPr lang="en-US" altLang="en-US" sz="1400">
                <a:latin typeface="Times" pitchFamily="18" charset="0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49288" y="4632325"/>
            <a:ext cx="7885112" cy="690563"/>
            <a:chOff x="409" y="3359"/>
            <a:chExt cx="4967" cy="435"/>
          </a:xfrm>
        </p:grpSpPr>
        <p:sp>
          <p:nvSpPr>
            <p:cNvPr id="5139" name="Text Box 25"/>
            <p:cNvSpPr txBox="1">
              <a:spLocks noChangeArrowheads="1"/>
            </p:cNvSpPr>
            <p:nvPr/>
          </p:nvSpPr>
          <p:spPr bwMode="auto">
            <a:xfrm>
              <a:off x="409" y="3362"/>
              <a:ext cx="236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547FD4"/>
                  </a:solidFill>
                  <a:latin typeface="Helvetica" pitchFamily="34" charset="0"/>
                </a:rPr>
                <a:t>1936</a:t>
              </a:r>
              <a:r>
                <a:rPr lang="en-US" altLang="en-US" sz="1400" b="1">
                  <a:solidFill>
                    <a:srgbClr val="CC0000"/>
                  </a:solidFill>
                  <a:latin typeface="Helvetica" pitchFamily="34" charset="0"/>
                </a:rPr>
                <a:t> </a:t>
              </a:r>
              <a:r>
                <a:rPr lang="en-US" altLang="en-US" sz="1400">
                  <a:latin typeface="Times" pitchFamily="18" charset="0"/>
                  <a:cs typeface="Times New Roman" pitchFamily="18" charset="0"/>
                </a:rPr>
                <a:t>Jesse Owens wins four gold medals at Olympics in Berlin, Germany.  Roosevelt is reelected. </a:t>
              </a:r>
            </a:p>
          </p:txBody>
        </p:sp>
        <p:sp>
          <p:nvSpPr>
            <p:cNvPr id="5140" name="Text Box 26"/>
            <p:cNvSpPr txBox="1">
              <a:spLocks noChangeArrowheads="1"/>
            </p:cNvSpPr>
            <p:nvPr/>
          </p:nvSpPr>
          <p:spPr bwMode="auto">
            <a:xfrm>
              <a:off x="3032" y="3359"/>
              <a:ext cx="2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CC0000"/>
                  </a:solidFill>
                  <a:latin typeface="Helvetica" pitchFamily="34" charset="0"/>
                </a:rPr>
                <a:t>1936</a:t>
              </a:r>
              <a:r>
                <a:rPr lang="en-US" altLang="en-US" sz="1400">
                  <a:latin typeface="Helvetica" pitchFamily="34" charset="0"/>
                </a:rPr>
                <a:t> </a:t>
              </a:r>
              <a:r>
                <a:rPr lang="en-US" altLang="en-US" sz="1400">
                  <a:latin typeface="Times" pitchFamily="18" charset="0"/>
                  <a:cs typeface="Times New Roman" pitchFamily="18" charset="0"/>
                </a:rPr>
                <a:t>Ethiopia’s Haile Selassie asks League of Nations for help against Italian invasion.  General Francisco Franco leads a fascist rebellion in Spain.</a:t>
              </a:r>
              <a:endParaRPr lang="en-US" altLang="en-US" sz="1400">
                <a:latin typeface="Times" pitchFamily="18" charset="0"/>
              </a:endParaRPr>
            </a:p>
          </p:txBody>
        </p:sp>
      </p:grpSp>
      <p:sp>
        <p:nvSpPr>
          <p:cNvPr id="5133" name="Oval 27"/>
          <p:cNvSpPr>
            <a:spLocks noChangeArrowheads="1"/>
          </p:cNvSpPr>
          <p:nvPr/>
        </p:nvSpPr>
        <p:spPr bwMode="auto">
          <a:xfrm>
            <a:off x="4486275" y="4092575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547FD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4813300" y="4032250"/>
            <a:ext cx="372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b="1">
                <a:solidFill>
                  <a:srgbClr val="CC0000"/>
                </a:solidFill>
                <a:latin typeface="Helvetica" pitchFamily="34" charset="0"/>
              </a:rPr>
              <a:t>1934</a:t>
            </a:r>
            <a:r>
              <a:rPr lang="en-US" altLang="en-US" sz="1400">
                <a:latin typeface="Helvetica" pitchFamily="34" charset="0"/>
              </a:rPr>
              <a:t> </a:t>
            </a:r>
            <a:r>
              <a:rPr lang="en-US" altLang="en-US" sz="1400">
                <a:latin typeface="Times" pitchFamily="18" charset="0"/>
                <a:cs typeface="Times New Roman" pitchFamily="18" charset="0"/>
              </a:rPr>
              <a:t>Stalin begins great purge in USSR.  Chinese communists flee in the Long March.</a:t>
            </a:r>
            <a:endParaRPr lang="en-US" altLang="en-US" sz="1400">
              <a:latin typeface="Times" pitchFamily="18" charset="0"/>
            </a:endParaRP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649288" y="5483225"/>
            <a:ext cx="3721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b="1">
                <a:solidFill>
                  <a:srgbClr val="547FD4"/>
                </a:solidFill>
                <a:latin typeface="Helvetica" pitchFamily="34" charset="0"/>
              </a:rPr>
              <a:t>1937</a:t>
            </a:r>
            <a:r>
              <a:rPr lang="en-US" altLang="en-US" sz="1400" b="1">
                <a:solidFill>
                  <a:srgbClr val="CC0000"/>
                </a:solidFill>
                <a:latin typeface="Helvetica" pitchFamily="34" charset="0"/>
              </a:rPr>
              <a:t> </a:t>
            </a:r>
            <a:r>
              <a:rPr lang="en-US" altLang="en-US" sz="1400">
                <a:latin typeface="Times" pitchFamily="18" charset="0"/>
                <a:cs typeface="Times New Roman" pitchFamily="18" charset="0"/>
              </a:rPr>
              <a:t>Amelia Earhart mysteriously disappears attempting solo round-the-world flight.</a:t>
            </a:r>
            <a:endParaRPr lang="en-US" altLang="en-US" sz="1400">
              <a:latin typeface="Times" pitchFamily="18" charset="0"/>
            </a:endParaRPr>
          </a:p>
        </p:txBody>
      </p:sp>
      <p:sp>
        <p:nvSpPr>
          <p:cNvPr id="5136" name="Oval 30"/>
          <p:cNvSpPr>
            <a:spLocks noChangeArrowheads="1"/>
          </p:cNvSpPr>
          <p:nvPr/>
        </p:nvSpPr>
        <p:spPr bwMode="auto">
          <a:xfrm>
            <a:off x="4495800" y="5562600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547FD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Oval 32"/>
          <p:cNvSpPr>
            <a:spLocks noChangeArrowheads="1"/>
          </p:cNvSpPr>
          <p:nvPr/>
        </p:nvSpPr>
        <p:spPr bwMode="auto">
          <a:xfrm>
            <a:off x="4495800" y="2143125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547FD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Text Box 33"/>
          <p:cNvSpPr txBox="1">
            <a:spLocks noChangeArrowheads="1"/>
          </p:cNvSpPr>
          <p:nvPr/>
        </p:nvSpPr>
        <p:spPr bwMode="auto">
          <a:xfrm>
            <a:off x="1600200" y="304800"/>
            <a:ext cx="6296025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rgbClr val="CC0000"/>
                </a:solidFill>
                <a:latin typeface="Times" pitchFamily="18" charset="0"/>
                <a:cs typeface="Times New Roman" pitchFamily="18" charset="0"/>
              </a:rPr>
              <a:t>World War Looms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utoUpdateAnimBg="0"/>
      <p:bldP spid="8220" grpId="0" autoUpdateAnimBg="0"/>
      <p:bldP spid="822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649288" y="2060575"/>
            <a:ext cx="2671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en-US" b="1">
                <a:solidFill>
                  <a:srgbClr val="547FD4"/>
                </a:solidFill>
                <a:latin typeface="Helvetica" pitchFamily="34" charset="0"/>
              </a:rPr>
              <a:t>The United States</a:t>
            </a:r>
            <a:endParaRPr lang="en-US" altLang="en-US" sz="3000" b="1">
              <a:solidFill>
                <a:srgbClr val="547FD4"/>
              </a:solidFill>
              <a:latin typeface="Times" pitchFamily="18" charset="0"/>
            </a:endParaRPr>
          </a:p>
        </p:txBody>
      </p:sp>
      <p:sp>
        <p:nvSpPr>
          <p:cNvPr id="6147" name="Line 7"/>
          <p:cNvSpPr>
            <a:spLocks noChangeShapeType="1"/>
          </p:cNvSpPr>
          <p:nvPr/>
        </p:nvSpPr>
        <p:spPr bwMode="auto">
          <a:xfrm>
            <a:off x="4573588" y="1774825"/>
            <a:ext cx="0" cy="5083175"/>
          </a:xfrm>
          <a:prstGeom prst="line">
            <a:avLst/>
          </a:prstGeom>
          <a:noFill/>
          <a:ln w="76200">
            <a:solidFill>
              <a:srgbClr val="BC1C1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4813300" y="2060575"/>
            <a:ext cx="17716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en-US" b="1">
                <a:solidFill>
                  <a:srgbClr val="D60000"/>
                </a:solidFill>
                <a:latin typeface="Helvetica" pitchFamily="34" charset="0"/>
              </a:rPr>
              <a:t>The World</a:t>
            </a:r>
            <a:endParaRPr lang="en-US" altLang="en-US" b="1">
              <a:solidFill>
                <a:srgbClr val="FFCC00"/>
              </a:solidFill>
              <a:latin typeface="Times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49288" y="2389188"/>
            <a:ext cx="7885112" cy="690562"/>
            <a:chOff x="409" y="3359"/>
            <a:chExt cx="4967" cy="435"/>
          </a:xfrm>
        </p:grpSpPr>
        <p:sp>
          <p:nvSpPr>
            <p:cNvPr id="6163" name="Text Box 10"/>
            <p:cNvSpPr txBox="1">
              <a:spLocks noChangeArrowheads="1"/>
            </p:cNvSpPr>
            <p:nvPr/>
          </p:nvSpPr>
          <p:spPr bwMode="auto">
            <a:xfrm>
              <a:off x="409" y="3362"/>
              <a:ext cx="236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547FD4"/>
                  </a:solidFill>
                  <a:latin typeface="Helvetica" pitchFamily="34" charset="0"/>
                </a:rPr>
                <a:t>1938</a:t>
              </a:r>
              <a:r>
                <a:rPr lang="en-US" altLang="en-US" sz="1400" b="1">
                  <a:solidFill>
                    <a:srgbClr val="CC0000"/>
                  </a:solidFill>
                  <a:latin typeface="Helvetica" pitchFamily="34" charset="0"/>
                </a:rPr>
                <a:t> </a:t>
              </a:r>
              <a:r>
                <a:rPr lang="en-US" altLang="en-US" sz="1400">
                  <a:latin typeface="Times" pitchFamily="18" charset="0"/>
                  <a:cs typeface="Times New Roman" pitchFamily="18" charset="0"/>
                </a:rPr>
                <a:t>Orson Welles broadcasts </a:t>
              </a:r>
              <a:r>
                <a:rPr lang="en-US" altLang="en-US" sz="1400" i="1">
                  <a:latin typeface="Times" pitchFamily="18" charset="0"/>
                  <a:cs typeface="Times New Roman" pitchFamily="18" charset="0"/>
                </a:rPr>
                <a:t>The War of the Worlds</a:t>
              </a:r>
              <a:r>
                <a:rPr lang="en-US" altLang="en-US" sz="1400">
                  <a:latin typeface="Times" pitchFamily="18" charset="0"/>
                  <a:cs typeface="Times New Roman" pitchFamily="18" charset="0"/>
                </a:rPr>
                <a:t>, a fictional alien invasion.</a:t>
              </a:r>
              <a:endParaRPr lang="en-US" altLang="en-US" sz="1400">
                <a:latin typeface="Times" pitchFamily="18" charset="0"/>
              </a:endParaRPr>
            </a:p>
          </p:txBody>
        </p:sp>
        <p:sp>
          <p:nvSpPr>
            <p:cNvPr id="6164" name="Text Box 11"/>
            <p:cNvSpPr txBox="1">
              <a:spLocks noChangeArrowheads="1"/>
            </p:cNvSpPr>
            <p:nvPr/>
          </p:nvSpPr>
          <p:spPr bwMode="auto">
            <a:xfrm>
              <a:off x="3032" y="3359"/>
              <a:ext cx="2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CC0000"/>
                  </a:solidFill>
                  <a:latin typeface="Helvetica" pitchFamily="34" charset="0"/>
                </a:rPr>
                <a:t>1938</a:t>
              </a:r>
              <a:r>
                <a:rPr lang="en-US" altLang="en-US" sz="1400">
                  <a:latin typeface="Helvetica" pitchFamily="34" charset="0"/>
                </a:rPr>
                <a:t> </a:t>
              </a:r>
              <a:r>
                <a:rPr lang="en-US" altLang="en-US" sz="1400" i="1">
                  <a:latin typeface="Times" pitchFamily="18" charset="0"/>
                  <a:cs typeface="Times New Roman" pitchFamily="18" charset="0"/>
                </a:rPr>
                <a:t>Kristallnacht</a:t>
              </a:r>
              <a:r>
                <a:rPr lang="en-US" altLang="en-US" sz="1400">
                  <a:latin typeface="Times" pitchFamily="18" charset="0"/>
                  <a:cs typeface="Times New Roman" pitchFamily="18" charset="0"/>
                </a:rPr>
                <a:t>—Nazis riot, destroying Jewish neighborhoods.</a:t>
              </a:r>
              <a:endParaRPr lang="en-US" altLang="en-US" sz="1400">
                <a:latin typeface="Times" pitchFamily="18" charset="0"/>
              </a:endParaRPr>
            </a:p>
          </p:txBody>
        </p:sp>
      </p:grpSp>
      <p:sp>
        <p:nvSpPr>
          <p:cNvPr id="6150" name="Oval 12"/>
          <p:cNvSpPr>
            <a:spLocks noChangeArrowheads="1"/>
          </p:cNvSpPr>
          <p:nvPr/>
        </p:nvSpPr>
        <p:spPr bwMode="auto">
          <a:xfrm>
            <a:off x="4497388" y="4044950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547FD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49288" y="3973513"/>
            <a:ext cx="7377112" cy="457200"/>
            <a:chOff x="409" y="3823"/>
            <a:chExt cx="4647" cy="288"/>
          </a:xfrm>
        </p:grpSpPr>
        <p:sp>
          <p:nvSpPr>
            <p:cNvPr id="6161" name="Text Box 14"/>
            <p:cNvSpPr txBox="1">
              <a:spLocks noChangeArrowheads="1"/>
            </p:cNvSpPr>
            <p:nvPr/>
          </p:nvSpPr>
          <p:spPr bwMode="auto">
            <a:xfrm>
              <a:off x="409" y="3823"/>
              <a:ext cx="2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547FD4"/>
                  </a:solidFill>
                  <a:latin typeface="Helvetica" pitchFamily="34" charset="0"/>
                </a:rPr>
                <a:t>1941</a:t>
              </a:r>
              <a:r>
                <a:rPr lang="en-US" altLang="en-US" sz="1400" b="1">
                  <a:solidFill>
                    <a:srgbClr val="CC0000"/>
                  </a:solidFill>
                  <a:latin typeface="Helvetica" pitchFamily="34" charset="0"/>
                </a:rPr>
                <a:t> </a:t>
              </a:r>
              <a:r>
                <a:rPr lang="en-US" altLang="en-US" sz="1400">
                  <a:latin typeface="Times" pitchFamily="18" charset="0"/>
                  <a:cs typeface="Times New Roman" pitchFamily="18" charset="0"/>
                </a:rPr>
                <a:t>United States enters World War II.</a:t>
              </a:r>
              <a:endParaRPr lang="en-US" altLang="en-US" sz="1400">
                <a:latin typeface="Times" pitchFamily="18" charset="0"/>
              </a:endParaRPr>
            </a:p>
          </p:txBody>
        </p:sp>
        <p:sp>
          <p:nvSpPr>
            <p:cNvPr id="6162" name="Text Box 15"/>
            <p:cNvSpPr txBox="1">
              <a:spLocks noChangeArrowheads="1"/>
            </p:cNvSpPr>
            <p:nvPr/>
          </p:nvSpPr>
          <p:spPr bwMode="auto">
            <a:xfrm>
              <a:off x="3032" y="3823"/>
              <a:ext cx="20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CC0000"/>
                  </a:solidFill>
                  <a:latin typeface="Helvetica" pitchFamily="34" charset="0"/>
                </a:rPr>
                <a:t>1941</a:t>
              </a:r>
              <a:r>
                <a:rPr lang="en-US" altLang="en-US" sz="1400">
                  <a:latin typeface="Helvetica" pitchFamily="34" charset="0"/>
                </a:rPr>
                <a:t> </a:t>
              </a:r>
              <a:r>
                <a:rPr lang="en-US" altLang="en-US" sz="1400">
                  <a:latin typeface="Times" pitchFamily="18" charset="0"/>
                  <a:cs typeface="Times New Roman" pitchFamily="18" charset="0"/>
                </a:rPr>
                <a:t>Japan bombs Pearl Harbor.</a:t>
              </a:r>
              <a:endParaRPr lang="en-US" altLang="en-US" sz="1400">
                <a:latin typeface="Times" pitchFamily="18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090863" y="1471613"/>
            <a:ext cx="2962275" cy="336550"/>
            <a:chOff x="1947" y="1439"/>
            <a:chExt cx="1866" cy="212"/>
          </a:xfrm>
        </p:grpSpPr>
        <p:sp>
          <p:nvSpPr>
            <p:cNvPr id="6159" name="AutoShape 17"/>
            <p:cNvSpPr>
              <a:spLocks noChangeArrowheads="1"/>
            </p:cNvSpPr>
            <p:nvPr/>
          </p:nvSpPr>
          <p:spPr bwMode="auto">
            <a:xfrm>
              <a:off x="1947" y="1441"/>
              <a:ext cx="1866" cy="190"/>
            </a:xfrm>
            <a:prstGeom prst="roundRect">
              <a:avLst>
                <a:gd name="adj" fmla="val 16667"/>
              </a:avLst>
            </a:prstGeom>
            <a:solidFill>
              <a:srgbClr val="547FD4"/>
            </a:solidFill>
            <a:ln w="25400">
              <a:solidFill>
                <a:srgbClr val="BC1C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Text Box 18"/>
            <p:cNvSpPr txBox="1">
              <a:spLocks noChangeArrowheads="1"/>
            </p:cNvSpPr>
            <p:nvPr/>
          </p:nvSpPr>
          <p:spPr bwMode="auto">
            <a:xfrm>
              <a:off x="2507" y="1439"/>
              <a:ext cx="749" cy="212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1600" b="1">
                  <a:solidFill>
                    <a:schemeClr val="bg1"/>
                  </a:solidFill>
                  <a:latin typeface="Helvetica" pitchFamily="34" charset="0"/>
                </a:rPr>
                <a:t>TIME LINE</a:t>
              </a:r>
            </a:p>
          </p:txBody>
        </p:sp>
      </p:grp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813300" y="3027363"/>
            <a:ext cx="372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b="1">
                <a:solidFill>
                  <a:srgbClr val="CC0000"/>
                </a:solidFill>
                <a:latin typeface="Helvetica" pitchFamily="34" charset="0"/>
              </a:rPr>
              <a:t>1939</a:t>
            </a:r>
            <a:r>
              <a:rPr lang="en-US" altLang="en-US" sz="1400">
                <a:latin typeface="Helvetica" pitchFamily="34" charset="0"/>
              </a:rPr>
              <a:t> </a:t>
            </a:r>
            <a:r>
              <a:rPr lang="en-US" altLang="en-US" sz="1400">
                <a:latin typeface="Times" pitchFamily="18" charset="0"/>
                <a:cs typeface="Times New Roman" pitchFamily="18" charset="0"/>
              </a:rPr>
              <a:t>Germany invades Poland. Britain and France declare war.</a:t>
            </a:r>
            <a:endParaRPr lang="en-US" altLang="en-US" sz="1400">
              <a:latin typeface="Times" pitchFamily="18" charset="0"/>
            </a:endParaRPr>
          </a:p>
        </p:txBody>
      </p:sp>
      <p:sp>
        <p:nvSpPr>
          <p:cNvPr id="6154" name="Oval 22"/>
          <p:cNvSpPr>
            <a:spLocks noChangeArrowheads="1"/>
          </p:cNvSpPr>
          <p:nvPr/>
        </p:nvSpPr>
        <p:spPr bwMode="auto">
          <a:xfrm>
            <a:off x="4495800" y="3090863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547FD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23"/>
          <p:cNvSpPr>
            <a:spLocks noChangeArrowheads="1"/>
          </p:cNvSpPr>
          <p:nvPr/>
        </p:nvSpPr>
        <p:spPr bwMode="auto">
          <a:xfrm>
            <a:off x="4495800" y="3643313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547FD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49288" y="3582988"/>
            <a:ext cx="3721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b="1">
                <a:solidFill>
                  <a:srgbClr val="547FD4"/>
                </a:solidFill>
                <a:latin typeface="Helvetica" pitchFamily="34" charset="0"/>
              </a:rPr>
              <a:t>1940</a:t>
            </a:r>
            <a:r>
              <a:rPr lang="en-US" altLang="en-US" sz="1400" b="1">
                <a:solidFill>
                  <a:srgbClr val="CC0000"/>
                </a:solidFill>
                <a:latin typeface="Helvetica" pitchFamily="34" charset="0"/>
              </a:rPr>
              <a:t> </a:t>
            </a:r>
            <a:r>
              <a:rPr lang="en-US" altLang="en-US" sz="1400">
                <a:latin typeface="Times" pitchFamily="18" charset="0"/>
                <a:cs typeface="Times New Roman" pitchFamily="18" charset="0"/>
              </a:rPr>
              <a:t>Roosevelt is elected to a third term.</a:t>
            </a:r>
            <a:endParaRPr lang="en-US" altLang="en-US" sz="1400">
              <a:latin typeface="Times" pitchFamily="18" charset="0"/>
            </a:endParaRPr>
          </a:p>
        </p:txBody>
      </p:sp>
      <p:sp>
        <p:nvSpPr>
          <p:cNvPr id="6157" name="Oval 25"/>
          <p:cNvSpPr>
            <a:spLocks noChangeArrowheads="1"/>
          </p:cNvSpPr>
          <p:nvPr/>
        </p:nvSpPr>
        <p:spPr bwMode="auto">
          <a:xfrm>
            <a:off x="4495800" y="2471738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547FD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Text Box 26"/>
          <p:cNvSpPr txBox="1">
            <a:spLocks noChangeArrowheads="1"/>
          </p:cNvSpPr>
          <p:nvPr/>
        </p:nvSpPr>
        <p:spPr bwMode="auto">
          <a:xfrm>
            <a:off x="1603375" y="381000"/>
            <a:ext cx="6296025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rgbClr val="CC0000"/>
                </a:solidFill>
                <a:latin typeface="Times" pitchFamily="18" charset="0"/>
                <a:cs typeface="Times New Roman" pitchFamily="18" charset="0"/>
              </a:rPr>
              <a:t>World War Looms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 autoUpdateAnimBg="0"/>
      <p:bldP spid="924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4638"/>
            <a:ext cx="80010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smtClean="0"/>
              <a:t>I. Rise of Fascism and Nationalism in Europe &amp; Asia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A. Why? </a:t>
            </a:r>
          </a:p>
          <a:p>
            <a:pPr eaLnBrk="1" hangingPunct="1">
              <a:buFontTx/>
              <a:buNone/>
            </a:pPr>
            <a:r>
              <a:rPr lang="en-US" smtClean="0"/>
              <a:t>	1. Treaty of Versailles </a:t>
            </a:r>
            <a:r>
              <a:rPr lang="en-US" smtClean="0">
                <a:solidFill>
                  <a:srgbClr val="FF3300"/>
                </a:solidFill>
              </a:rPr>
              <a:t>failed</a:t>
            </a:r>
            <a:r>
              <a:rPr lang="en-US" smtClean="0"/>
              <a:t> to provide a “just and secure peace” as promised.</a:t>
            </a:r>
          </a:p>
          <a:p>
            <a:pPr eaLnBrk="1" hangingPunct="1">
              <a:buFontTx/>
              <a:buNone/>
            </a:pPr>
            <a:r>
              <a:rPr lang="en-US" smtClean="0"/>
              <a:t>2. The Allies installed  new democratic governments in Europe after World War I including the </a:t>
            </a:r>
            <a:r>
              <a:rPr lang="en-US" smtClean="0">
                <a:solidFill>
                  <a:srgbClr val="FF3300"/>
                </a:solidFill>
              </a:rPr>
              <a:t>Weimar Republic</a:t>
            </a:r>
            <a:r>
              <a:rPr lang="en-US" smtClean="0"/>
              <a:t> in Germany.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Versailles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54864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4267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The Versailles Treaty (above on crutches) took a beating in the U.S. and abroad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weimar Inflation-1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1000"/>
            <a:ext cx="37576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3124200" y="5410200"/>
            <a:ext cx="3657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A German woman is seen here in 1923 feeding bundles of money into the furnace. . .why?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ta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7019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038600" y="457200"/>
            <a:ext cx="4648200" cy="5668963"/>
          </a:xfrm>
          <a:noFill/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/>
              <a:t>B. Soviet Union and Joseph Stalin: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800" smtClean="0"/>
              <a:t>His </a:t>
            </a:r>
            <a:r>
              <a:rPr lang="en-US" sz="2800" smtClean="0">
                <a:solidFill>
                  <a:srgbClr val="FF3300"/>
                </a:solidFill>
              </a:rPr>
              <a:t>goals</a:t>
            </a:r>
            <a:r>
              <a:rPr lang="en-US" sz="2800" smtClean="0"/>
              <a:t> included both agricultural and industrial growth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800" smtClean="0"/>
              <a:t>How? Abolished all privately owned farms &amp; industries</a:t>
            </a:r>
            <a:endParaRPr lang="en-US" sz="2800" b="1" smtClean="0"/>
          </a:p>
        </p:txBody>
      </p:sp>
      <p:pic>
        <p:nvPicPr>
          <p:cNvPr id="10244" name="Picture 12" descr="ussr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743200"/>
            <a:ext cx="2708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</Words>
  <Application>Microsoft Office PowerPoint</Application>
  <PresentationFormat>On-screen Show (4:3)</PresentationFormat>
  <Paragraphs>116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Chapter 16: World War Looms  Section 1: Dictators Threaten World Peace</vt:lpstr>
      <vt:lpstr>Slide 2</vt:lpstr>
      <vt:lpstr>Slide 3</vt:lpstr>
      <vt:lpstr>Slide 4</vt:lpstr>
      <vt:lpstr>Slide 5</vt:lpstr>
      <vt:lpstr>I. Rise of Fascism and Nationalism in Europe &amp; Asia </vt:lpstr>
      <vt:lpstr>Slide 7</vt:lpstr>
      <vt:lpstr>Slide 8</vt:lpstr>
      <vt:lpstr>Slide 9</vt:lpstr>
      <vt:lpstr>Slide 10</vt:lpstr>
      <vt:lpstr>Slide 11</vt:lpstr>
      <vt:lpstr>Slide 12</vt:lpstr>
      <vt:lpstr>C. Italy and Mussolini</vt:lpstr>
      <vt:lpstr>Slide 14</vt:lpstr>
      <vt:lpstr>A Venn Diagram Communism vs. Fascism </vt:lpstr>
      <vt:lpstr>D. Germany and Hitler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16: World War Looms  Section 1: Dictators Threaten World Peace</dc:title>
  <dc:creator>Owner</dc:creator>
  <cp:lastModifiedBy>Owner</cp:lastModifiedBy>
  <cp:revision>1</cp:revision>
  <dcterms:created xsi:type="dcterms:W3CDTF">2012-01-16T23:19:49Z</dcterms:created>
  <dcterms:modified xsi:type="dcterms:W3CDTF">2012-01-16T23:20:12Z</dcterms:modified>
</cp:coreProperties>
</file>